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77" r:id="rId6"/>
    <p:sldId id="318" r:id="rId7"/>
    <p:sldId id="298" r:id="rId8"/>
    <p:sldId id="286" r:id="rId9"/>
    <p:sldId id="279" r:id="rId10"/>
    <p:sldId id="299" r:id="rId11"/>
    <p:sldId id="262" r:id="rId12"/>
    <p:sldId id="268" r:id="rId13"/>
    <p:sldId id="302" r:id="rId14"/>
    <p:sldId id="295" r:id="rId15"/>
    <p:sldId id="303" r:id="rId16"/>
    <p:sldId id="306" r:id="rId17"/>
    <p:sldId id="309" r:id="rId18"/>
    <p:sldId id="304" r:id="rId19"/>
    <p:sldId id="305" r:id="rId20"/>
    <p:sldId id="291" r:id="rId21"/>
    <p:sldId id="310" r:id="rId22"/>
    <p:sldId id="312" r:id="rId23"/>
    <p:sldId id="314" r:id="rId24"/>
    <p:sldId id="313" r:id="rId25"/>
    <p:sldId id="258" r:id="rId26"/>
    <p:sldId id="317" r:id="rId27"/>
    <p:sldId id="315" r:id="rId28"/>
    <p:sldId id="316" r:id="rId29"/>
    <p:sldId id="296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09" autoAdjust="0"/>
  </p:normalViewPr>
  <p:slideViewPr>
    <p:cSldViewPr snapToGrid="0">
      <p:cViewPr varScale="1">
        <p:scale>
          <a:sx n="62" d="100"/>
          <a:sy n="62" d="100"/>
        </p:scale>
        <p:origin x="1459" y="58"/>
      </p:cViewPr>
      <p:guideLst>
        <p:guide orient="horz" pos="792"/>
        <p:guide pos="3144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06EF0-138B-4B83-B80D-F0E3670119D8}" type="doc">
      <dgm:prSet loTypeId="urn:microsoft.com/office/officeart/2017/3/layout/DropPinTimeline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99A18-2686-4CF2-A586-F021F7E24F0D}">
      <dgm:prSet/>
      <dgm:spPr/>
      <dgm:t>
        <a:bodyPr/>
        <a:lstStyle/>
        <a:p>
          <a:pPr>
            <a:defRPr b="1"/>
          </a:pPr>
          <a:r>
            <a:rPr lang="en-US"/>
            <a:t>Oct. 2022</a:t>
          </a:r>
        </a:p>
      </dgm:t>
    </dgm:pt>
    <dgm:pt modelId="{729FB180-DCE5-422D-8657-DFB594C6AE6C}" type="parTrans" cxnId="{1877EDE2-6386-4F0D-913E-D5A5E6383D07}">
      <dgm:prSet/>
      <dgm:spPr/>
      <dgm:t>
        <a:bodyPr/>
        <a:lstStyle/>
        <a:p>
          <a:endParaRPr lang="en-US"/>
        </a:p>
      </dgm:t>
    </dgm:pt>
    <dgm:pt modelId="{D697D371-6794-4024-96A3-05C2896A8B3B}" type="sibTrans" cxnId="{1877EDE2-6386-4F0D-913E-D5A5E6383D07}">
      <dgm:prSet/>
      <dgm:spPr/>
      <dgm:t>
        <a:bodyPr/>
        <a:lstStyle/>
        <a:p>
          <a:endParaRPr lang="en-US"/>
        </a:p>
      </dgm:t>
    </dgm:pt>
    <dgm:pt modelId="{E30421B2-6126-442E-91AE-60DED4F482AB}">
      <dgm:prSet/>
      <dgm:spPr/>
      <dgm:t>
        <a:bodyPr/>
        <a:lstStyle/>
        <a:p>
          <a:r>
            <a:rPr lang="en-US"/>
            <a:t>Final rule published</a:t>
          </a:r>
        </a:p>
      </dgm:t>
    </dgm:pt>
    <dgm:pt modelId="{780A39AC-2195-4E1A-A285-EA04276B48C2}" type="parTrans" cxnId="{94E2D376-09D2-4027-9B61-97FC7E174D70}">
      <dgm:prSet/>
      <dgm:spPr/>
      <dgm:t>
        <a:bodyPr/>
        <a:lstStyle/>
        <a:p>
          <a:endParaRPr lang="en-US"/>
        </a:p>
      </dgm:t>
    </dgm:pt>
    <dgm:pt modelId="{DA2ABD2C-B010-4EFB-A831-0ADEAFFCD83E}" type="sibTrans" cxnId="{94E2D376-09D2-4027-9B61-97FC7E174D70}">
      <dgm:prSet/>
      <dgm:spPr/>
      <dgm:t>
        <a:bodyPr/>
        <a:lstStyle/>
        <a:p>
          <a:endParaRPr lang="en-US"/>
        </a:p>
      </dgm:t>
    </dgm:pt>
    <dgm:pt modelId="{4744C256-68BB-44E7-92A8-0CEEA09598E2}">
      <dgm:prSet/>
      <dgm:spPr/>
      <dgm:t>
        <a:bodyPr/>
        <a:lstStyle/>
        <a:p>
          <a:pPr>
            <a:defRPr b="1"/>
          </a:pPr>
          <a:r>
            <a:rPr lang="en-US"/>
            <a:t>Dec. 2023</a:t>
          </a:r>
        </a:p>
      </dgm:t>
    </dgm:pt>
    <dgm:pt modelId="{06DD3817-9157-4C4F-BD49-E42354D39940}" type="parTrans" cxnId="{9B3CC152-35E4-40F8-86F9-5DCEF681E44F}">
      <dgm:prSet/>
      <dgm:spPr/>
      <dgm:t>
        <a:bodyPr/>
        <a:lstStyle/>
        <a:p>
          <a:endParaRPr lang="en-US"/>
        </a:p>
      </dgm:t>
    </dgm:pt>
    <dgm:pt modelId="{66FFD5DE-1A8E-464E-9D01-1AA9B610A712}" type="sibTrans" cxnId="{9B3CC152-35E4-40F8-86F9-5DCEF681E44F}">
      <dgm:prSet/>
      <dgm:spPr/>
      <dgm:t>
        <a:bodyPr/>
        <a:lstStyle/>
        <a:p>
          <a:endParaRPr lang="en-US"/>
        </a:p>
      </dgm:t>
    </dgm:pt>
    <dgm:pt modelId="{0760D2AB-A4B8-44CA-A78A-E8F0D5B7CDC6}">
      <dgm:prSet/>
      <dgm:spPr/>
      <dgm:t>
        <a:bodyPr/>
        <a:lstStyle/>
        <a:p>
          <a:r>
            <a:rPr lang="en-US"/>
            <a:t>First fiscal years subject to new 90/10 rules end</a:t>
          </a:r>
        </a:p>
      </dgm:t>
    </dgm:pt>
    <dgm:pt modelId="{2605BF83-772E-45C0-9FEB-F015AA222DFC}" type="parTrans" cxnId="{42C016E1-6812-4F7D-9441-1A5D964E89CB}">
      <dgm:prSet/>
      <dgm:spPr/>
      <dgm:t>
        <a:bodyPr/>
        <a:lstStyle/>
        <a:p>
          <a:endParaRPr lang="en-US"/>
        </a:p>
      </dgm:t>
    </dgm:pt>
    <dgm:pt modelId="{52C34475-DC46-4DDA-A296-21B62D80012A}" type="sibTrans" cxnId="{42C016E1-6812-4F7D-9441-1A5D964E89CB}">
      <dgm:prSet/>
      <dgm:spPr/>
      <dgm:t>
        <a:bodyPr/>
        <a:lstStyle/>
        <a:p>
          <a:endParaRPr lang="en-US"/>
        </a:p>
      </dgm:t>
    </dgm:pt>
    <dgm:pt modelId="{0DE972DF-F8D0-4CDE-8DED-EFCF33098EF3}">
      <dgm:prSet/>
      <dgm:spPr/>
      <dgm:t>
        <a:bodyPr/>
        <a:lstStyle/>
        <a:p>
          <a:pPr>
            <a:defRPr b="1"/>
          </a:pPr>
          <a:r>
            <a:rPr lang="en-US"/>
            <a:t>Apr. 2024</a:t>
          </a:r>
        </a:p>
      </dgm:t>
    </dgm:pt>
    <dgm:pt modelId="{86DAB269-B0B0-4232-A89B-1BA88EAE1C02}" type="parTrans" cxnId="{2E730C4F-709E-4EAC-8234-2154AB299E48}">
      <dgm:prSet/>
      <dgm:spPr/>
      <dgm:t>
        <a:bodyPr/>
        <a:lstStyle/>
        <a:p>
          <a:endParaRPr lang="en-US"/>
        </a:p>
      </dgm:t>
    </dgm:pt>
    <dgm:pt modelId="{78B18F7E-1C08-402F-A7D0-16774190799C}" type="sibTrans" cxnId="{2E730C4F-709E-4EAC-8234-2154AB299E48}">
      <dgm:prSet/>
      <dgm:spPr/>
      <dgm:t>
        <a:bodyPr/>
        <a:lstStyle/>
        <a:p>
          <a:endParaRPr lang="en-US"/>
        </a:p>
      </dgm:t>
    </dgm:pt>
    <dgm:pt modelId="{ABA29AE8-009F-4419-B094-6806D8E48C4E}">
      <dgm:prSet/>
      <dgm:spPr/>
      <dgm:t>
        <a:bodyPr/>
        <a:lstStyle/>
        <a:p>
          <a:r>
            <a:rPr lang="en-US"/>
            <a:t>eZ-Audit updates were in progress; ED asked schools to postpone submitting audits until updates are complete</a:t>
          </a:r>
        </a:p>
      </dgm:t>
    </dgm:pt>
    <dgm:pt modelId="{4EFC2715-5026-4EEC-BF56-020D74BF61D6}" type="parTrans" cxnId="{D5AC68D2-1167-4205-825B-94EEC1627EC9}">
      <dgm:prSet/>
      <dgm:spPr/>
      <dgm:t>
        <a:bodyPr/>
        <a:lstStyle/>
        <a:p>
          <a:endParaRPr lang="en-US"/>
        </a:p>
      </dgm:t>
    </dgm:pt>
    <dgm:pt modelId="{5A0078E4-D8DB-479F-BE8C-2E0D858DCBDB}" type="sibTrans" cxnId="{D5AC68D2-1167-4205-825B-94EEC1627EC9}">
      <dgm:prSet/>
      <dgm:spPr/>
      <dgm:t>
        <a:bodyPr/>
        <a:lstStyle/>
        <a:p>
          <a:endParaRPr lang="en-US"/>
        </a:p>
      </dgm:t>
    </dgm:pt>
    <dgm:pt modelId="{3EF8D2EC-7FE1-477D-9F43-3D638CE40C34}">
      <dgm:prSet/>
      <dgm:spPr/>
      <dgm:t>
        <a:bodyPr/>
        <a:lstStyle/>
        <a:p>
          <a:pPr>
            <a:defRPr b="1"/>
          </a:pPr>
          <a:r>
            <a:rPr lang="en-US"/>
            <a:t>June 2024</a:t>
          </a:r>
        </a:p>
      </dgm:t>
    </dgm:pt>
    <dgm:pt modelId="{C4AF400D-F123-48D2-BCF4-81A9A15E7715}" type="parTrans" cxnId="{E4786886-C3F4-48F9-821D-E1B08088CE4F}">
      <dgm:prSet/>
      <dgm:spPr/>
      <dgm:t>
        <a:bodyPr/>
        <a:lstStyle/>
        <a:p>
          <a:endParaRPr lang="en-US"/>
        </a:p>
      </dgm:t>
    </dgm:pt>
    <dgm:pt modelId="{53F69B42-B84B-4193-AFA0-8D4A09097A1D}" type="sibTrans" cxnId="{E4786886-C3F4-48F9-821D-E1B08088CE4F}">
      <dgm:prSet/>
      <dgm:spPr/>
      <dgm:t>
        <a:bodyPr/>
        <a:lstStyle/>
        <a:p>
          <a:endParaRPr lang="en-US"/>
        </a:p>
      </dgm:t>
    </dgm:pt>
    <dgm:pt modelId="{D2B7095A-570F-4D61-86AB-0E6252C7EDD4}">
      <dgm:prSet/>
      <dgm:spPr/>
      <dgm:t>
        <a:bodyPr/>
        <a:lstStyle/>
        <a:p>
          <a:r>
            <a:rPr lang="en-US"/>
            <a:t>Updates won’t be complete by audit due date; ED asked schools to submit audits through COD Document Center</a:t>
          </a:r>
        </a:p>
      </dgm:t>
    </dgm:pt>
    <dgm:pt modelId="{F7DE6873-3BE0-46E2-AE65-46FC7B3C5DC0}" type="parTrans" cxnId="{87ECF465-9625-4AFC-99DB-74A666F4B694}">
      <dgm:prSet/>
      <dgm:spPr/>
      <dgm:t>
        <a:bodyPr/>
        <a:lstStyle/>
        <a:p>
          <a:endParaRPr lang="en-US"/>
        </a:p>
      </dgm:t>
    </dgm:pt>
    <dgm:pt modelId="{3133B410-ADC3-4669-B819-73A2A37FCB66}" type="sibTrans" cxnId="{87ECF465-9625-4AFC-99DB-74A666F4B694}">
      <dgm:prSet/>
      <dgm:spPr/>
      <dgm:t>
        <a:bodyPr/>
        <a:lstStyle/>
        <a:p>
          <a:endParaRPr lang="en-US"/>
        </a:p>
      </dgm:t>
    </dgm:pt>
    <dgm:pt modelId="{BD0DEE61-8837-4633-98A7-7BB723CB931E}">
      <dgm:prSet/>
      <dgm:spPr/>
      <dgm:t>
        <a:bodyPr/>
        <a:lstStyle/>
        <a:p>
          <a:pPr>
            <a:defRPr b="1"/>
          </a:pPr>
          <a:r>
            <a:rPr lang="en-US"/>
            <a:t>July 2024</a:t>
          </a:r>
        </a:p>
      </dgm:t>
    </dgm:pt>
    <dgm:pt modelId="{5B3343BD-906F-4537-A424-6EB90CB241F6}" type="parTrans" cxnId="{8E36B0DE-D47C-4A82-BDFF-57F89932C25A}">
      <dgm:prSet/>
      <dgm:spPr/>
      <dgm:t>
        <a:bodyPr/>
        <a:lstStyle/>
        <a:p>
          <a:endParaRPr lang="en-US"/>
        </a:p>
      </dgm:t>
    </dgm:pt>
    <dgm:pt modelId="{1A156463-2264-41CA-B6C1-19FCDCEA91B4}" type="sibTrans" cxnId="{8E36B0DE-D47C-4A82-BDFF-57F89932C25A}">
      <dgm:prSet/>
      <dgm:spPr/>
      <dgm:t>
        <a:bodyPr/>
        <a:lstStyle/>
        <a:p>
          <a:endParaRPr lang="en-US"/>
        </a:p>
      </dgm:t>
    </dgm:pt>
    <dgm:pt modelId="{27599073-5CC3-488A-ABF9-9BE7ABD35A8A}">
      <dgm:prSet/>
      <dgm:spPr/>
      <dgm:t>
        <a:bodyPr/>
        <a:lstStyle/>
        <a:p>
          <a:r>
            <a:rPr lang="en-US"/>
            <a:t>Updates complete; ED asked schools to submit audits to    </a:t>
          </a:r>
        </a:p>
        <a:p>
          <a:endParaRPr lang="en-US"/>
        </a:p>
        <a:p>
          <a:r>
            <a:rPr lang="en-US"/>
            <a:t>  eZ-Audit</a:t>
          </a:r>
        </a:p>
      </dgm:t>
    </dgm:pt>
    <dgm:pt modelId="{37BAFBBE-B8F0-4595-B3DB-214C571CE2C6}" type="parTrans" cxnId="{FA6B99D2-C925-4FE5-94A0-9E924F25C60C}">
      <dgm:prSet/>
      <dgm:spPr/>
      <dgm:t>
        <a:bodyPr/>
        <a:lstStyle/>
        <a:p>
          <a:endParaRPr lang="en-US"/>
        </a:p>
      </dgm:t>
    </dgm:pt>
    <dgm:pt modelId="{AB43DAEB-4A97-4A0E-8845-3B3D59DFD95A}" type="sibTrans" cxnId="{FA6B99D2-C925-4FE5-94A0-9E924F25C60C}">
      <dgm:prSet/>
      <dgm:spPr/>
      <dgm:t>
        <a:bodyPr/>
        <a:lstStyle/>
        <a:p>
          <a:endParaRPr lang="en-US"/>
        </a:p>
      </dgm:t>
    </dgm:pt>
    <dgm:pt modelId="{6670CB4C-6158-4BA3-A706-72D1517F4F1C}" type="pres">
      <dgm:prSet presAssocID="{27D06EF0-138B-4B83-B80D-F0E3670119D8}" presName="root" presStyleCnt="0">
        <dgm:presLayoutVars>
          <dgm:chMax/>
          <dgm:chPref/>
          <dgm:animLvl val="lvl"/>
        </dgm:presLayoutVars>
      </dgm:prSet>
      <dgm:spPr/>
    </dgm:pt>
    <dgm:pt modelId="{3E729E4D-AC95-42E1-AA12-A189A470AF71}" type="pres">
      <dgm:prSet presAssocID="{27D06EF0-138B-4B83-B80D-F0E3670119D8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C330B52A-604D-4C93-AAC3-C53A7C22D956}" type="pres">
      <dgm:prSet presAssocID="{27D06EF0-138B-4B83-B80D-F0E3670119D8}" presName="nodes" presStyleCnt="0">
        <dgm:presLayoutVars>
          <dgm:chMax/>
          <dgm:chPref/>
          <dgm:animLvl val="lvl"/>
        </dgm:presLayoutVars>
      </dgm:prSet>
      <dgm:spPr/>
    </dgm:pt>
    <dgm:pt modelId="{B3BFB1E2-6FD3-4E97-A61E-B6CB4CF3B19B}" type="pres">
      <dgm:prSet presAssocID="{8AE99A18-2686-4CF2-A586-F021F7E24F0D}" presName="composite" presStyleCnt="0"/>
      <dgm:spPr/>
    </dgm:pt>
    <dgm:pt modelId="{DAB9B686-254E-4326-B393-06AE26F2E95D}" type="pres">
      <dgm:prSet presAssocID="{8AE99A18-2686-4CF2-A586-F021F7E24F0D}" presName="ConnectorPoint" presStyleLbl="lnNode1" presStyleIdx="0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B6C9724-18DE-40F4-A5F7-6F297B5C66DC}" type="pres">
      <dgm:prSet presAssocID="{8AE99A18-2686-4CF2-A586-F021F7E24F0D}" presName="DropPinPlaceHolder" presStyleCnt="0"/>
      <dgm:spPr/>
    </dgm:pt>
    <dgm:pt modelId="{FC5DEDED-BABF-4CFF-BC44-CC01C8C99521}" type="pres">
      <dgm:prSet presAssocID="{8AE99A18-2686-4CF2-A586-F021F7E24F0D}" presName="DropPin" presStyleLbl="alignNode1" presStyleIdx="0" presStyleCnt="5"/>
      <dgm:spPr/>
    </dgm:pt>
    <dgm:pt modelId="{AC01C16A-E6F4-48BB-945E-6F0FFA08FBC8}" type="pres">
      <dgm:prSet presAssocID="{8AE99A18-2686-4CF2-A586-F021F7E24F0D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53BD48E-5998-4694-B96F-977878C5641F}" type="pres">
      <dgm:prSet presAssocID="{8AE99A18-2686-4CF2-A586-F021F7E24F0D}" presName="L2TextContainer" presStyleLbl="revTx" presStyleIdx="0" presStyleCnt="10">
        <dgm:presLayoutVars>
          <dgm:bulletEnabled val="1"/>
        </dgm:presLayoutVars>
      </dgm:prSet>
      <dgm:spPr/>
    </dgm:pt>
    <dgm:pt modelId="{34265C47-CF5A-4C50-A446-8A72669E6180}" type="pres">
      <dgm:prSet presAssocID="{8AE99A18-2686-4CF2-A586-F021F7E24F0D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B9F6236C-1D32-4ADE-B7E8-F7410887724B}" type="pres">
      <dgm:prSet presAssocID="{8AE99A18-2686-4CF2-A586-F021F7E24F0D}" presName="ConnectLine" presStyleLbl="sibTrans1D1" presStyleIdx="0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35A4B59-DA7A-416E-818B-0B75B886CB65}" type="pres">
      <dgm:prSet presAssocID="{8AE99A18-2686-4CF2-A586-F021F7E24F0D}" presName="EmptyPlaceHolder" presStyleCnt="0"/>
      <dgm:spPr/>
    </dgm:pt>
    <dgm:pt modelId="{95057B5C-0C11-4B27-88D6-DB7966AD2A3C}" type="pres">
      <dgm:prSet presAssocID="{D697D371-6794-4024-96A3-05C2896A8B3B}" presName="spaceBetweenRectangles" presStyleCnt="0"/>
      <dgm:spPr/>
    </dgm:pt>
    <dgm:pt modelId="{54E0D7BF-3929-40F9-8947-A15410FAA3A7}" type="pres">
      <dgm:prSet presAssocID="{4744C256-68BB-44E7-92A8-0CEEA09598E2}" presName="composite" presStyleCnt="0"/>
      <dgm:spPr/>
    </dgm:pt>
    <dgm:pt modelId="{F50CDE8B-5616-45CE-8305-2C46E7795214}" type="pres">
      <dgm:prSet presAssocID="{4744C256-68BB-44E7-92A8-0CEEA09598E2}" presName="ConnectorPoint" presStyleLbl="lnNode1" presStyleIdx="1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FB69E1F-122F-454B-9401-1BAEB35EBE47}" type="pres">
      <dgm:prSet presAssocID="{4744C256-68BB-44E7-92A8-0CEEA09598E2}" presName="DropPinPlaceHolder" presStyleCnt="0"/>
      <dgm:spPr/>
    </dgm:pt>
    <dgm:pt modelId="{AE9B384A-5522-4F4D-BBA3-442044055C89}" type="pres">
      <dgm:prSet presAssocID="{4744C256-68BB-44E7-92A8-0CEEA09598E2}" presName="DropPin" presStyleLbl="alignNode1" presStyleIdx="1" presStyleCnt="5"/>
      <dgm:spPr/>
    </dgm:pt>
    <dgm:pt modelId="{9C7558AC-176D-4E38-82C0-94F89B58D685}" type="pres">
      <dgm:prSet presAssocID="{4744C256-68BB-44E7-92A8-0CEEA09598E2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5DA59C9-B326-496D-850E-D1FE0F34A38B}" type="pres">
      <dgm:prSet presAssocID="{4744C256-68BB-44E7-92A8-0CEEA09598E2}" presName="L2TextContainer" presStyleLbl="revTx" presStyleIdx="2" presStyleCnt="10">
        <dgm:presLayoutVars>
          <dgm:bulletEnabled val="1"/>
        </dgm:presLayoutVars>
      </dgm:prSet>
      <dgm:spPr/>
    </dgm:pt>
    <dgm:pt modelId="{C6AA8A5E-EE9D-4FE8-A400-192C98567A01}" type="pres">
      <dgm:prSet presAssocID="{4744C256-68BB-44E7-92A8-0CEEA09598E2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308BC547-A40F-47A9-872C-A7A78922503B}" type="pres">
      <dgm:prSet presAssocID="{4744C256-68BB-44E7-92A8-0CEEA09598E2}" presName="ConnectLine" presStyleLbl="sibTrans1D1" presStyleIdx="1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5148010-6D36-43C9-897C-3793EC86BA22}" type="pres">
      <dgm:prSet presAssocID="{4744C256-68BB-44E7-92A8-0CEEA09598E2}" presName="EmptyPlaceHolder" presStyleCnt="0"/>
      <dgm:spPr/>
    </dgm:pt>
    <dgm:pt modelId="{ADC2BB2E-4D16-49EE-85F3-4BA0E35FEFED}" type="pres">
      <dgm:prSet presAssocID="{66FFD5DE-1A8E-464E-9D01-1AA9B610A712}" presName="spaceBetweenRectangles" presStyleCnt="0"/>
      <dgm:spPr/>
    </dgm:pt>
    <dgm:pt modelId="{56E0E274-4D2A-4652-ACE0-3D9ECC7C4C67}" type="pres">
      <dgm:prSet presAssocID="{0DE972DF-F8D0-4CDE-8DED-EFCF33098EF3}" presName="composite" presStyleCnt="0"/>
      <dgm:spPr/>
    </dgm:pt>
    <dgm:pt modelId="{B9006F92-D88D-4A2F-A812-2134AC2F6131}" type="pres">
      <dgm:prSet presAssocID="{0DE972DF-F8D0-4CDE-8DED-EFCF33098EF3}" presName="ConnectorPoint" presStyleLbl="lnNode1" presStyleIdx="2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ED82A04-A795-4730-B1BC-9835A4BA78D7}" type="pres">
      <dgm:prSet presAssocID="{0DE972DF-F8D0-4CDE-8DED-EFCF33098EF3}" presName="DropPinPlaceHolder" presStyleCnt="0"/>
      <dgm:spPr/>
    </dgm:pt>
    <dgm:pt modelId="{179F915E-FF28-4FEE-BF0C-2E58EF4938C6}" type="pres">
      <dgm:prSet presAssocID="{0DE972DF-F8D0-4CDE-8DED-EFCF33098EF3}" presName="DropPin" presStyleLbl="alignNode1" presStyleIdx="2" presStyleCnt="5"/>
      <dgm:spPr/>
    </dgm:pt>
    <dgm:pt modelId="{EFD2B54F-7FE9-4CB6-9E14-3D245DA1EBD9}" type="pres">
      <dgm:prSet presAssocID="{0DE972DF-F8D0-4CDE-8DED-EFCF33098EF3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FA3D82D-018D-40F1-9253-3C684DD52F01}" type="pres">
      <dgm:prSet presAssocID="{0DE972DF-F8D0-4CDE-8DED-EFCF33098EF3}" presName="L2TextContainer" presStyleLbl="revTx" presStyleIdx="4" presStyleCnt="10">
        <dgm:presLayoutVars>
          <dgm:bulletEnabled val="1"/>
        </dgm:presLayoutVars>
      </dgm:prSet>
      <dgm:spPr/>
    </dgm:pt>
    <dgm:pt modelId="{91BA5AEF-3C55-4B89-B960-EA54AF9EFEF2}" type="pres">
      <dgm:prSet presAssocID="{0DE972DF-F8D0-4CDE-8DED-EFCF33098EF3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D125DC37-1555-4900-8EF4-779C888DF00B}" type="pres">
      <dgm:prSet presAssocID="{0DE972DF-F8D0-4CDE-8DED-EFCF33098EF3}" presName="ConnectLine" presStyleLbl="sibTrans1D1" presStyleIdx="2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6CE9F0F-7046-49CA-8AB0-CCBB91CD4DAC}" type="pres">
      <dgm:prSet presAssocID="{0DE972DF-F8D0-4CDE-8DED-EFCF33098EF3}" presName="EmptyPlaceHolder" presStyleCnt="0"/>
      <dgm:spPr/>
    </dgm:pt>
    <dgm:pt modelId="{1E4CED1A-2DAB-4FF4-B4CE-6A27B8440369}" type="pres">
      <dgm:prSet presAssocID="{78B18F7E-1C08-402F-A7D0-16774190799C}" presName="spaceBetweenRectangles" presStyleCnt="0"/>
      <dgm:spPr/>
    </dgm:pt>
    <dgm:pt modelId="{E07FA351-07B1-4444-97F8-3F5D8EB7574F}" type="pres">
      <dgm:prSet presAssocID="{3EF8D2EC-7FE1-477D-9F43-3D638CE40C34}" presName="composite" presStyleCnt="0"/>
      <dgm:spPr/>
    </dgm:pt>
    <dgm:pt modelId="{91BC80AB-574A-46A1-B322-893486F946A1}" type="pres">
      <dgm:prSet presAssocID="{3EF8D2EC-7FE1-477D-9F43-3D638CE40C34}" presName="ConnectorPoint" presStyleLbl="lnNode1" presStyleIdx="3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1E5CCA9-E31D-4371-A50C-C12087321FA5}" type="pres">
      <dgm:prSet presAssocID="{3EF8D2EC-7FE1-477D-9F43-3D638CE40C34}" presName="DropPinPlaceHolder" presStyleCnt="0"/>
      <dgm:spPr/>
    </dgm:pt>
    <dgm:pt modelId="{3BB52350-3BD3-431F-BC1A-88CCE188B5DE}" type="pres">
      <dgm:prSet presAssocID="{3EF8D2EC-7FE1-477D-9F43-3D638CE40C34}" presName="DropPin" presStyleLbl="alignNode1" presStyleIdx="3" presStyleCnt="5"/>
      <dgm:spPr/>
    </dgm:pt>
    <dgm:pt modelId="{F16A2D67-718F-4380-9AB2-BBAF7D519286}" type="pres">
      <dgm:prSet presAssocID="{3EF8D2EC-7FE1-477D-9F43-3D638CE40C34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01D685A-462B-485E-9E7F-442E17C78213}" type="pres">
      <dgm:prSet presAssocID="{3EF8D2EC-7FE1-477D-9F43-3D638CE40C34}" presName="L2TextContainer" presStyleLbl="revTx" presStyleIdx="6" presStyleCnt="10">
        <dgm:presLayoutVars>
          <dgm:bulletEnabled val="1"/>
        </dgm:presLayoutVars>
      </dgm:prSet>
      <dgm:spPr/>
    </dgm:pt>
    <dgm:pt modelId="{3C7B0A49-8A28-40EA-B246-F3832848831E}" type="pres">
      <dgm:prSet presAssocID="{3EF8D2EC-7FE1-477D-9F43-3D638CE40C34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DF068193-2DE2-41C1-BEE1-8DCBCA8AA6EF}" type="pres">
      <dgm:prSet presAssocID="{3EF8D2EC-7FE1-477D-9F43-3D638CE40C34}" presName="ConnectLine" presStyleLbl="sibTrans1D1" presStyleIdx="3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4A0BC85-A60F-43F5-B6D4-54FC03653750}" type="pres">
      <dgm:prSet presAssocID="{3EF8D2EC-7FE1-477D-9F43-3D638CE40C34}" presName="EmptyPlaceHolder" presStyleCnt="0"/>
      <dgm:spPr/>
    </dgm:pt>
    <dgm:pt modelId="{257D3E76-6773-4DD8-AC19-536717945361}" type="pres">
      <dgm:prSet presAssocID="{53F69B42-B84B-4193-AFA0-8D4A09097A1D}" presName="spaceBetweenRectangles" presStyleCnt="0"/>
      <dgm:spPr/>
    </dgm:pt>
    <dgm:pt modelId="{F582F2FB-F24D-4F9A-A9A7-BC5FA6196AB6}" type="pres">
      <dgm:prSet presAssocID="{BD0DEE61-8837-4633-98A7-7BB723CB931E}" presName="composite" presStyleCnt="0"/>
      <dgm:spPr/>
    </dgm:pt>
    <dgm:pt modelId="{9BC7EA61-D84B-46E5-B486-1FD9CEC77471}" type="pres">
      <dgm:prSet presAssocID="{BD0DEE61-8837-4633-98A7-7BB723CB931E}" presName="ConnectorPoint" presStyleLbl="lnNode1" presStyleIdx="4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D129C85-CD14-49C2-88E6-A74ED0DFD108}" type="pres">
      <dgm:prSet presAssocID="{BD0DEE61-8837-4633-98A7-7BB723CB931E}" presName="DropPinPlaceHolder" presStyleCnt="0"/>
      <dgm:spPr/>
    </dgm:pt>
    <dgm:pt modelId="{77DEBF95-21C0-4F8F-BB9D-92BFE83BD486}" type="pres">
      <dgm:prSet presAssocID="{BD0DEE61-8837-4633-98A7-7BB723CB931E}" presName="DropPin" presStyleLbl="alignNode1" presStyleIdx="4" presStyleCnt="5"/>
      <dgm:spPr/>
    </dgm:pt>
    <dgm:pt modelId="{2D65DEBA-9198-4C44-8FCD-9FFF99EB546B}" type="pres">
      <dgm:prSet presAssocID="{BD0DEE61-8837-4633-98A7-7BB723CB931E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EB696D6-6E0E-43A6-833A-AA7ECE8B63CA}" type="pres">
      <dgm:prSet presAssocID="{BD0DEE61-8837-4633-98A7-7BB723CB931E}" presName="L2TextContainer" presStyleLbl="revTx" presStyleIdx="8" presStyleCnt="10">
        <dgm:presLayoutVars>
          <dgm:bulletEnabled val="1"/>
        </dgm:presLayoutVars>
      </dgm:prSet>
      <dgm:spPr/>
    </dgm:pt>
    <dgm:pt modelId="{6C744BC3-1BAF-4395-81BB-0B257FC783E7}" type="pres">
      <dgm:prSet presAssocID="{BD0DEE61-8837-4633-98A7-7BB723CB931E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068BA6A1-78DC-48D2-A7FC-886E1778A1A3}" type="pres">
      <dgm:prSet presAssocID="{BD0DEE61-8837-4633-98A7-7BB723CB931E}" presName="ConnectLine" presStyleLbl="sibTrans1D1" presStyleIdx="4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6A79975-88C8-488F-94E0-987324B63035}" type="pres">
      <dgm:prSet presAssocID="{BD0DEE61-8837-4633-98A7-7BB723CB931E}" presName="EmptyPlaceHolder" presStyleCnt="0"/>
      <dgm:spPr/>
    </dgm:pt>
  </dgm:ptLst>
  <dgm:cxnLst>
    <dgm:cxn modelId="{6EFE0F3B-0B80-4B8D-905C-2EAB77C6E169}" type="presOf" srcId="{D2B7095A-570F-4D61-86AB-0E6252C7EDD4}" destId="{901D685A-462B-485E-9E7F-442E17C78213}" srcOrd="0" destOrd="0" presId="urn:microsoft.com/office/officeart/2017/3/layout/DropPinTimeline"/>
    <dgm:cxn modelId="{85AC8C40-FE6E-4513-99B3-6A1517C8E177}" type="presOf" srcId="{3EF8D2EC-7FE1-477D-9F43-3D638CE40C34}" destId="{3C7B0A49-8A28-40EA-B246-F3832848831E}" srcOrd="0" destOrd="0" presId="urn:microsoft.com/office/officeart/2017/3/layout/DropPinTimeline"/>
    <dgm:cxn modelId="{87ECF465-9625-4AFC-99DB-74A666F4B694}" srcId="{3EF8D2EC-7FE1-477D-9F43-3D638CE40C34}" destId="{D2B7095A-570F-4D61-86AB-0E6252C7EDD4}" srcOrd="0" destOrd="0" parTransId="{F7DE6873-3BE0-46E2-AE65-46FC7B3C5DC0}" sibTransId="{3133B410-ADC3-4669-B819-73A2A37FCB66}"/>
    <dgm:cxn modelId="{D5DA456E-77CC-4DDE-873B-406A471CE475}" type="presOf" srcId="{0760D2AB-A4B8-44CA-A78A-E8F0D5B7CDC6}" destId="{45DA59C9-B326-496D-850E-D1FE0F34A38B}" srcOrd="0" destOrd="0" presId="urn:microsoft.com/office/officeart/2017/3/layout/DropPinTimeline"/>
    <dgm:cxn modelId="{2E730C4F-709E-4EAC-8234-2154AB299E48}" srcId="{27D06EF0-138B-4B83-B80D-F0E3670119D8}" destId="{0DE972DF-F8D0-4CDE-8DED-EFCF33098EF3}" srcOrd="2" destOrd="0" parTransId="{86DAB269-B0B0-4232-A89B-1BA88EAE1C02}" sibTransId="{78B18F7E-1C08-402F-A7D0-16774190799C}"/>
    <dgm:cxn modelId="{9B3CC152-35E4-40F8-86F9-5DCEF681E44F}" srcId="{27D06EF0-138B-4B83-B80D-F0E3670119D8}" destId="{4744C256-68BB-44E7-92A8-0CEEA09598E2}" srcOrd="1" destOrd="0" parTransId="{06DD3817-9157-4C4F-BD49-E42354D39940}" sibTransId="{66FFD5DE-1A8E-464E-9D01-1AA9B610A712}"/>
    <dgm:cxn modelId="{C8789174-8AEF-4511-8157-0DBAC827B208}" type="presOf" srcId="{27D06EF0-138B-4B83-B80D-F0E3670119D8}" destId="{6670CB4C-6158-4BA3-A706-72D1517F4F1C}" srcOrd="0" destOrd="0" presId="urn:microsoft.com/office/officeart/2017/3/layout/DropPinTimeline"/>
    <dgm:cxn modelId="{94E2D376-09D2-4027-9B61-97FC7E174D70}" srcId="{8AE99A18-2686-4CF2-A586-F021F7E24F0D}" destId="{E30421B2-6126-442E-91AE-60DED4F482AB}" srcOrd="0" destOrd="0" parTransId="{780A39AC-2195-4E1A-A285-EA04276B48C2}" sibTransId="{DA2ABD2C-B010-4EFB-A831-0ADEAFFCD83E}"/>
    <dgm:cxn modelId="{E4786886-C3F4-48F9-821D-E1B08088CE4F}" srcId="{27D06EF0-138B-4B83-B80D-F0E3670119D8}" destId="{3EF8D2EC-7FE1-477D-9F43-3D638CE40C34}" srcOrd="3" destOrd="0" parTransId="{C4AF400D-F123-48D2-BCF4-81A9A15E7715}" sibTransId="{53F69B42-B84B-4193-AFA0-8D4A09097A1D}"/>
    <dgm:cxn modelId="{C891C389-D15F-4E91-B06C-98D80D995368}" type="presOf" srcId="{4744C256-68BB-44E7-92A8-0CEEA09598E2}" destId="{C6AA8A5E-EE9D-4FE8-A400-192C98567A01}" srcOrd="0" destOrd="0" presId="urn:microsoft.com/office/officeart/2017/3/layout/DropPinTimeline"/>
    <dgm:cxn modelId="{70CCC593-A6C1-4385-8E93-96506EC04EC5}" type="presOf" srcId="{E30421B2-6126-442E-91AE-60DED4F482AB}" destId="{353BD48E-5998-4694-B96F-977878C5641F}" srcOrd="0" destOrd="0" presId="urn:microsoft.com/office/officeart/2017/3/layout/DropPinTimeline"/>
    <dgm:cxn modelId="{939E8F9B-593C-4CCD-92D9-4510A29350DD}" type="presOf" srcId="{BD0DEE61-8837-4633-98A7-7BB723CB931E}" destId="{6C744BC3-1BAF-4395-81BB-0B257FC783E7}" srcOrd="0" destOrd="0" presId="urn:microsoft.com/office/officeart/2017/3/layout/DropPinTimeline"/>
    <dgm:cxn modelId="{761838A8-3368-4804-B4FB-C4C94268C8B6}" type="presOf" srcId="{27599073-5CC3-488A-ABF9-9BE7ABD35A8A}" destId="{8EB696D6-6E0E-43A6-833A-AA7ECE8B63CA}" srcOrd="0" destOrd="0" presId="urn:microsoft.com/office/officeart/2017/3/layout/DropPinTimeline"/>
    <dgm:cxn modelId="{35E9F8AB-0C12-49B0-A726-55C5216DEA44}" type="presOf" srcId="{8AE99A18-2686-4CF2-A586-F021F7E24F0D}" destId="{34265C47-CF5A-4C50-A446-8A72669E6180}" srcOrd="0" destOrd="0" presId="urn:microsoft.com/office/officeart/2017/3/layout/DropPinTimeline"/>
    <dgm:cxn modelId="{D5AC68D2-1167-4205-825B-94EEC1627EC9}" srcId="{0DE972DF-F8D0-4CDE-8DED-EFCF33098EF3}" destId="{ABA29AE8-009F-4419-B094-6806D8E48C4E}" srcOrd="0" destOrd="0" parTransId="{4EFC2715-5026-4EEC-BF56-020D74BF61D6}" sibTransId="{5A0078E4-D8DB-479F-BE8C-2E0D858DCBDB}"/>
    <dgm:cxn modelId="{FA6B99D2-C925-4FE5-94A0-9E924F25C60C}" srcId="{BD0DEE61-8837-4633-98A7-7BB723CB931E}" destId="{27599073-5CC3-488A-ABF9-9BE7ABD35A8A}" srcOrd="0" destOrd="0" parTransId="{37BAFBBE-B8F0-4595-B3DB-214C571CE2C6}" sibTransId="{AB43DAEB-4A97-4A0E-8845-3B3D59DFD95A}"/>
    <dgm:cxn modelId="{8E36B0DE-D47C-4A82-BDFF-57F89932C25A}" srcId="{27D06EF0-138B-4B83-B80D-F0E3670119D8}" destId="{BD0DEE61-8837-4633-98A7-7BB723CB931E}" srcOrd="4" destOrd="0" parTransId="{5B3343BD-906F-4537-A424-6EB90CB241F6}" sibTransId="{1A156463-2264-41CA-B6C1-19FCDCEA91B4}"/>
    <dgm:cxn modelId="{42C016E1-6812-4F7D-9441-1A5D964E89CB}" srcId="{4744C256-68BB-44E7-92A8-0CEEA09598E2}" destId="{0760D2AB-A4B8-44CA-A78A-E8F0D5B7CDC6}" srcOrd="0" destOrd="0" parTransId="{2605BF83-772E-45C0-9FEB-F015AA222DFC}" sibTransId="{52C34475-DC46-4DDA-A296-21B62D80012A}"/>
    <dgm:cxn modelId="{FFB277E1-F896-40F0-902E-689C2CE602DA}" type="presOf" srcId="{ABA29AE8-009F-4419-B094-6806D8E48C4E}" destId="{FFA3D82D-018D-40F1-9253-3C684DD52F01}" srcOrd="0" destOrd="0" presId="urn:microsoft.com/office/officeart/2017/3/layout/DropPinTimeline"/>
    <dgm:cxn modelId="{1877EDE2-6386-4F0D-913E-D5A5E6383D07}" srcId="{27D06EF0-138B-4B83-B80D-F0E3670119D8}" destId="{8AE99A18-2686-4CF2-A586-F021F7E24F0D}" srcOrd="0" destOrd="0" parTransId="{729FB180-DCE5-422D-8657-DFB594C6AE6C}" sibTransId="{D697D371-6794-4024-96A3-05C2896A8B3B}"/>
    <dgm:cxn modelId="{E12093E8-2609-43AD-BEA6-DEA8771E44FF}" type="presOf" srcId="{0DE972DF-F8D0-4CDE-8DED-EFCF33098EF3}" destId="{91BA5AEF-3C55-4B89-B960-EA54AF9EFEF2}" srcOrd="0" destOrd="0" presId="urn:microsoft.com/office/officeart/2017/3/layout/DropPinTimeline"/>
    <dgm:cxn modelId="{27C459B8-DF16-422D-9C03-4C1CC8846F38}" type="presParOf" srcId="{6670CB4C-6158-4BA3-A706-72D1517F4F1C}" destId="{3E729E4D-AC95-42E1-AA12-A189A470AF71}" srcOrd="0" destOrd="0" presId="urn:microsoft.com/office/officeart/2017/3/layout/DropPinTimeline"/>
    <dgm:cxn modelId="{313CE04A-9A20-48CE-9E33-BA85A277A52F}" type="presParOf" srcId="{6670CB4C-6158-4BA3-A706-72D1517F4F1C}" destId="{C330B52A-604D-4C93-AAC3-C53A7C22D956}" srcOrd="1" destOrd="0" presId="urn:microsoft.com/office/officeart/2017/3/layout/DropPinTimeline"/>
    <dgm:cxn modelId="{C0A539A6-8BB7-437F-BEC8-80F053BC2350}" type="presParOf" srcId="{C330B52A-604D-4C93-AAC3-C53A7C22D956}" destId="{B3BFB1E2-6FD3-4E97-A61E-B6CB4CF3B19B}" srcOrd="0" destOrd="0" presId="urn:microsoft.com/office/officeart/2017/3/layout/DropPinTimeline"/>
    <dgm:cxn modelId="{B6F5E7C1-7BD0-4459-9187-134E1CEAA264}" type="presParOf" srcId="{B3BFB1E2-6FD3-4E97-A61E-B6CB4CF3B19B}" destId="{DAB9B686-254E-4326-B393-06AE26F2E95D}" srcOrd="0" destOrd="0" presId="urn:microsoft.com/office/officeart/2017/3/layout/DropPinTimeline"/>
    <dgm:cxn modelId="{0228C47E-B427-42E4-B029-C3CE2FCA0023}" type="presParOf" srcId="{B3BFB1E2-6FD3-4E97-A61E-B6CB4CF3B19B}" destId="{6B6C9724-18DE-40F4-A5F7-6F297B5C66DC}" srcOrd="1" destOrd="0" presId="urn:microsoft.com/office/officeart/2017/3/layout/DropPinTimeline"/>
    <dgm:cxn modelId="{7C41AAA4-D131-4CB2-9DF5-059199FC5707}" type="presParOf" srcId="{6B6C9724-18DE-40F4-A5F7-6F297B5C66DC}" destId="{FC5DEDED-BABF-4CFF-BC44-CC01C8C99521}" srcOrd="0" destOrd="0" presId="urn:microsoft.com/office/officeart/2017/3/layout/DropPinTimeline"/>
    <dgm:cxn modelId="{37E05B77-2FC4-4A40-91FF-5230EC3AF423}" type="presParOf" srcId="{6B6C9724-18DE-40F4-A5F7-6F297B5C66DC}" destId="{AC01C16A-E6F4-48BB-945E-6F0FFA08FBC8}" srcOrd="1" destOrd="0" presId="urn:microsoft.com/office/officeart/2017/3/layout/DropPinTimeline"/>
    <dgm:cxn modelId="{C6CAD547-28E7-46EC-9F4D-6DB462B55479}" type="presParOf" srcId="{B3BFB1E2-6FD3-4E97-A61E-B6CB4CF3B19B}" destId="{353BD48E-5998-4694-B96F-977878C5641F}" srcOrd="2" destOrd="0" presId="urn:microsoft.com/office/officeart/2017/3/layout/DropPinTimeline"/>
    <dgm:cxn modelId="{27F0BC45-49A7-4815-B704-BF045B249125}" type="presParOf" srcId="{B3BFB1E2-6FD3-4E97-A61E-B6CB4CF3B19B}" destId="{34265C47-CF5A-4C50-A446-8A72669E6180}" srcOrd="3" destOrd="0" presId="urn:microsoft.com/office/officeart/2017/3/layout/DropPinTimeline"/>
    <dgm:cxn modelId="{184CF9E2-D586-417C-AB07-0EF1688171A0}" type="presParOf" srcId="{B3BFB1E2-6FD3-4E97-A61E-B6CB4CF3B19B}" destId="{B9F6236C-1D32-4ADE-B7E8-F7410887724B}" srcOrd="4" destOrd="0" presId="urn:microsoft.com/office/officeart/2017/3/layout/DropPinTimeline"/>
    <dgm:cxn modelId="{9FF47313-AEAF-43F3-98AA-2675698072EA}" type="presParOf" srcId="{B3BFB1E2-6FD3-4E97-A61E-B6CB4CF3B19B}" destId="{E35A4B59-DA7A-416E-818B-0B75B886CB65}" srcOrd="5" destOrd="0" presId="urn:microsoft.com/office/officeart/2017/3/layout/DropPinTimeline"/>
    <dgm:cxn modelId="{AD73C792-AAD1-4226-89D6-FFD56C1282CB}" type="presParOf" srcId="{C330B52A-604D-4C93-AAC3-C53A7C22D956}" destId="{95057B5C-0C11-4B27-88D6-DB7966AD2A3C}" srcOrd="1" destOrd="0" presId="urn:microsoft.com/office/officeart/2017/3/layout/DropPinTimeline"/>
    <dgm:cxn modelId="{2D4658DE-AE0F-415F-8178-A0B6E0224D0D}" type="presParOf" srcId="{C330B52A-604D-4C93-AAC3-C53A7C22D956}" destId="{54E0D7BF-3929-40F9-8947-A15410FAA3A7}" srcOrd="2" destOrd="0" presId="urn:microsoft.com/office/officeart/2017/3/layout/DropPinTimeline"/>
    <dgm:cxn modelId="{8182602D-B33E-4A4D-B449-0C1D124BB60B}" type="presParOf" srcId="{54E0D7BF-3929-40F9-8947-A15410FAA3A7}" destId="{F50CDE8B-5616-45CE-8305-2C46E7795214}" srcOrd="0" destOrd="0" presId="urn:microsoft.com/office/officeart/2017/3/layout/DropPinTimeline"/>
    <dgm:cxn modelId="{1F39391D-C9AC-4212-B466-020ADB39331C}" type="presParOf" srcId="{54E0D7BF-3929-40F9-8947-A15410FAA3A7}" destId="{AFB69E1F-122F-454B-9401-1BAEB35EBE47}" srcOrd="1" destOrd="0" presId="urn:microsoft.com/office/officeart/2017/3/layout/DropPinTimeline"/>
    <dgm:cxn modelId="{8C5D38D9-D480-4195-BD11-411E3BBF170D}" type="presParOf" srcId="{AFB69E1F-122F-454B-9401-1BAEB35EBE47}" destId="{AE9B384A-5522-4F4D-BBA3-442044055C89}" srcOrd="0" destOrd="0" presId="urn:microsoft.com/office/officeart/2017/3/layout/DropPinTimeline"/>
    <dgm:cxn modelId="{CE717BA6-B02A-4846-8FE4-B4213E50D1C3}" type="presParOf" srcId="{AFB69E1F-122F-454B-9401-1BAEB35EBE47}" destId="{9C7558AC-176D-4E38-82C0-94F89B58D685}" srcOrd="1" destOrd="0" presId="urn:microsoft.com/office/officeart/2017/3/layout/DropPinTimeline"/>
    <dgm:cxn modelId="{61723985-4699-4947-B042-A264CEAE861C}" type="presParOf" srcId="{54E0D7BF-3929-40F9-8947-A15410FAA3A7}" destId="{45DA59C9-B326-496D-850E-D1FE0F34A38B}" srcOrd="2" destOrd="0" presId="urn:microsoft.com/office/officeart/2017/3/layout/DropPinTimeline"/>
    <dgm:cxn modelId="{450FC024-CB96-40F1-B2F5-0F91984CC697}" type="presParOf" srcId="{54E0D7BF-3929-40F9-8947-A15410FAA3A7}" destId="{C6AA8A5E-EE9D-4FE8-A400-192C98567A01}" srcOrd="3" destOrd="0" presId="urn:microsoft.com/office/officeart/2017/3/layout/DropPinTimeline"/>
    <dgm:cxn modelId="{1AF04D1A-AFAD-4988-87D9-81DD623159E9}" type="presParOf" srcId="{54E0D7BF-3929-40F9-8947-A15410FAA3A7}" destId="{308BC547-A40F-47A9-872C-A7A78922503B}" srcOrd="4" destOrd="0" presId="urn:microsoft.com/office/officeart/2017/3/layout/DropPinTimeline"/>
    <dgm:cxn modelId="{DD713783-7A14-4A8C-AC39-DFF664885AB3}" type="presParOf" srcId="{54E0D7BF-3929-40F9-8947-A15410FAA3A7}" destId="{55148010-6D36-43C9-897C-3793EC86BA22}" srcOrd="5" destOrd="0" presId="urn:microsoft.com/office/officeart/2017/3/layout/DropPinTimeline"/>
    <dgm:cxn modelId="{2D8CFF42-02B3-41CB-9234-EEC6476FC7C3}" type="presParOf" srcId="{C330B52A-604D-4C93-AAC3-C53A7C22D956}" destId="{ADC2BB2E-4D16-49EE-85F3-4BA0E35FEFED}" srcOrd="3" destOrd="0" presId="urn:microsoft.com/office/officeart/2017/3/layout/DropPinTimeline"/>
    <dgm:cxn modelId="{3C554669-9B79-46FE-A2AE-6C1635F43397}" type="presParOf" srcId="{C330B52A-604D-4C93-AAC3-C53A7C22D956}" destId="{56E0E274-4D2A-4652-ACE0-3D9ECC7C4C67}" srcOrd="4" destOrd="0" presId="urn:microsoft.com/office/officeart/2017/3/layout/DropPinTimeline"/>
    <dgm:cxn modelId="{798D7DEF-82E1-4B0C-9EAD-3E58269BC025}" type="presParOf" srcId="{56E0E274-4D2A-4652-ACE0-3D9ECC7C4C67}" destId="{B9006F92-D88D-4A2F-A812-2134AC2F6131}" srcOrd="0" destOrd="0" presId="urn:microsoft.com/office/officeart/2017/3/layout/DropPinTimeline"/>
    <dgm:cxn modelId="{373DB318-6BA5-4C17-8071-337F71253B04}" type="presParOf" srcId="{56E0E274-4D2A-4652-ACE0-3D9ECC7C4C67}" destId="{FED82A04-A795-4730-B1BC-9835A4BA78D7}" srcOrd="1" destOrd="0" presId="urn:microsoft.com/office/officeart/2017/3/layout/DropPinTimeline"/>
    <dgm:cxn modelId="{C453E307-A918-4D88-8AAA-E965C7F1C76F}" type="presParOf" srcId="{FED82A04-A795-4730-B1BC-9835A4BA78D7}" destId="{179F915E-FF28-4FEE-BF0C-2E58EF4938C6}" srcOrd="0" destOrd="0" presId="urn:microsoft.com/office/officeart/2017/3/layout/DropPinTimeline"/>
    <dgm:cxn modelId="{52E9E0B2-9EF4-4273-B76C-0ED7488D82F6}" type="presParOf" srcId="{FED82A04-A795-4730-B1BC-9835A4BA78D7}" destId="{EFD2B54F-7FE9-4CB6-9E14-3D245DA1EBD9}" srcOrd="1" destOrd="0" presId="urn:microsoft.com/office/officeart/2017/3/layout/DropPinTimeline"/>
    <dgm:cxn modelId="{F07ABA4E-43E1-4A68-9A9B-E787BF00227C}" type="presParOf" srcId="{56E0E274-4D2A-4652-ACE0-3D9ECC7C4C67}" destId="{FFA3D82D-018D-40F1-9253-3C684DD52F01}" srcOrd="2" destOrd="0" presId="urn:microsoft.com/office/officeart/2017/3/layout/DropPinTimeline"/>
    <dgm:cxn modelId="{989A00CA-FD5C-4D0C-A9E2-E30E19CC4E30}" type="presParOf" srcId="{56E0E274-4D2A-4652-ACE0-3D9ECC7C4C67}" destId="{91BA5AEF-3C55-4B89-B960-EA54AF9EFEF2}" srcOrd="3" destOrd="0" presId="urn:microsoft.com/office/officeart/2017/3/layout/DropPinTimeline"/>
    <dgm:cxn modelId="{9EF25015-8716-4D0F-8AFA-25F240F20889}" type="presParOf" srcId="{56E0E274-4D2A-4652-ACE0-3D9ECC7C4C67}" destId="{D125DC37-1555-4900-8EF4-779C888DF00B}" srcOrd="4" destOrd="0" presId="urn:microsoft.com/office/officeart/2017/3/layout/DropPinTimeline"/>
    <dgm:cxn modelId="{D37E4DF6-7658-4603-8571-EAB123DBF7CB}" type="presParOf" srcId="{56E0E274-4D2A-4652-ACE0-3D9ECC7C4C67}" destId="{36CE9F0F-7046-49CA-8AB0-CCBB91CD4DAC}" srcOrd="5" destOrd="0" presId="urn:microsoft.com/office/officeart/2017/3/layout/DropPinTimeline"/>
    <dgm:cxn modelId="{AC2B615E-BA98-4A28-9A60-6D046C38FB5F}" type="presParOf" srcId="{C330B52A-604D-4C93-AAC3-C53A7C22D956}" destId="{1E4CED1A-2DAB-4FF4-B4CE-6A27B8440369}" srcOrd="5" destOrd="0" presId="urn:microsoft.com/office/officeart/2017/3/layout/DropPinTimeline"/>
    <dgm:cxn modelId="{77813BA9-C6AE-4FE0-98BE-490904E91FCA}" type="presParOf" srcId="{C330B52A-604D-4C93-AAC3-C53A7C22D956}" destId="{E07FA351-07B1-4444-97F8-3F5D8EB7574F}" srcOrd="6" destOrd="0" presId="urn:microsoft.com/office/officeart/2017/3/layout/DropPinTimeline"/>
    <dgm:cxn modelId="{6B51D937-C975-40D6-84DD-BF4187D9EC6E}" type="presParOf" srcId="{E07FA351-07B1-4444-97F8-3F5D8EB7574F}" destId="{91BC80AB-574A-46A1-B322-893486F946A1}" srcOrd="0" destOrd="0" presId="urn:microsoft.com/office/officeart/2017/3/layout/DropPinTimeline"/>
    <dgm:cxn modelId="{DD4F20C0-DA24-47A4-B01B-3E90AEECA096}" type="presParOf" srcId="{E07FA351-07B1-4444-97F8-3F5D8EB7574F}" destId="{91E5CCA9-E31D-4371-A50C-C12087321FA5}" srcOrd="1" destOrd="0" presId="urn:microsoft.com/office/officeart/2017/3/layout/DropPinTimeline"/>
    <dgm:cxn modelId="{4A58990E-0170-4F66-955C-4478881B2E0A}" type="presParOf" srcId="{91E5CCA9-E31D-4371-A50C-C12087321FA5}" destId="{3BB52350-3BD3-431F-BC1A-88CCE188B5DE}" srcOrd="0" destOrd="0" presId="urn:microsoft.com/office/officeart/2017/3/layout/DropPinTimeline"/>
    <dgm:cxn modelId="{EF897941-E445-43F0-85CB-4DA740F5DE1E}" type="presParOf" srcId="{91E5CCA9-E31D-4371-A50C-C12087321FA5}" destId="{F16A2D67-718F-4380-9AB2-BBAF7D519286}" srcOrd="1" destOrd="0" presId="urn:microsoft.com/office/officeart/2017/3/layout/DropPinTimeline"/>
    <dgm:cxn modelId="{AD7C25E7-488A-4C0D-A290-83A59DC4FB3F}" type="presParOf" srcId="{E07FA351-07B1-4444-97F8-3F5D8EB7574F}" destId="{901D685A-462B-485E-9E7F-442E17C78213}" srcOrd="2" destOrd="0" presId="urn:microsoft.com/office/officeart/2017/3/layout/DropPinTimeline"/>
    <dgm:cxn modelId="{338CFB38-3427-4986-82FE-8643163EE4E2}" type="presParOf" srcId="{E07FA351-07B1-4444-97F8-3F5D8EB7574F}" destId="{3C7B0A49-8A28-40EA-B246-F3832848831E}" srcOrd="3" destOrd="0" presId="urn:microsoft.com/office/officeart/2017/3/layout/DropPinTimeline"/>
    <dgm:cxn modelId="{446C6921-A0AB-4A32-AE32-28D17A1C95CC}" type="presParOf" srcId="{E07FA351-07B1-4444-97F8-3F5D8EB7574F}" destId="{DF068193-2DE2-41C1-BEE1-8DCBCA8AA6EF}" srcOrd="4" destOrd="0" presId="urn:microsoft.com/office/officeart/2017/3/layout/DropPinTimeline"/>
    <dgm:cxn modelId="{B408184D-C628-47C3-B287-1F03290EA1FA}" type="presParOf" srcId="{E07FA351-07B1-4444-97F8-3F5D8EB7574F}" destId="{54A0BC85-A60F-43F5-B6D4-54FC03653750}" srcOrd="5" destOrd="0" presId="urn:microsoft.com/office/officeart/2017/3/layout/DropPinTimeline"/>
    <dgm:cxn modelId="{30E45502-342E-4363-A6AB-30BE820253E5}" type="presParOf" srcId="{C330B52A-604D-4C93-AAC3-C53A7C22D956}" destId="{257D3E76-6773-4DD8-AC19-536717945361}" srcOrd="7" destOrd="0" presId="urn:microsoft.com/office/officeart/2017/3/layout/DropPinTimeline"/>
    <dgm:cxn modelId="{1AA8179D-44CA-434C-949C-6CD4DBE818DA}" type="presParOf" srcId="{C330B52A-604D-4C93-AAC3-C53A7C22D956}" destId="{F582F2FB-F24D-4F9A-A9A7-BC5FA6196AB6}" srcOrd="8" destOrd="0" presId="urn:microsoft.com/office/officeart/2017/3/layout/DropPinTimeline"/>
    <dgm:cxn modelId="{DF6FF078-F4ED-4398-BBE8-706D5EEA553F}" type="presParOf" srcId="{F582F2FB-F24D-4F9A-A9A7-BC5FA6196AB6}" destId="{9BC7EA61-D84B-46E5-B486-1FD9CEC77471}" srcOrd="0" destOrd="0" presId="urn:microsoft.com/office/officeart/2017/3/layout/DropPinTimeline"/>
    <dgm:cxn modelId="{E8F2B85F-AE1E-4300-8155-FA13700C8C17}" type="presParOf" srcId="{F582F2FB-F24D-4F9A-A9A7-BC5FA6196AB6}" destId="{AD129C85-CD14-49C2-88E6-A74ED0DFD108}" srcOrd="1" destOrd="0" presId="urn:microsoft.com/office/officeart/2017/3/layout/DropPinTimeline"/>
    <dgm:cxn modelId="{8F47DC15-A290-4873-BCA4-892C25F558E2}" type="presParOf" srcId="{AD129C85-CD14-49C2-88E6-A74ED0DFD108}" destId="{77DEBF95-21C0-4F8F-BB9D-92BFE83BD486}" srcOrd="0" destOrd="0" presId="urn:microsoft.com/office/officeart/2017/3/layout/DropPinTimeline"/>
    <dgm:cxn modelId="{8C95E0C9-F308-421E-B609-25BC99527AC9}" type="presParOf" srcId="{AD129C85-CD14-49C2-88E6-A74ED0DFD108}" destId="{2D65DEBA-9198-4C44-8FCD-9FFF99EB546B}" srcOrd="1" destOrd="0" presId="urn:microsoft.com/office/officeart/2017/3/layout/DropPinTimeline"/>
    <dgm:cxn modelId="{59DC99B3-EB43-431B-8339-88EC7297A142}" type="presParOf" srcId="{F582F2FB-F24D-4F9A-A9A7-BC5FA6196AB6}" destId="{8EB696D6-6E0E-43A6-833A-AA7ECE8B63CA}" srcOrd="2" destOrd="0" presId="urn:microsoft.com/office/officeart/2017/3/layout/DropPinTimeline"/>
    <dgm:cxn modelId="{CD1DC90D-027E-440D-9C70-DBDE3AFBF263}" type="presParOf" srcId="{F582F2FB-F24D-4F9A-A9A7-BC5FA6196AB6}" destId="{6C744BC3-1BAF-4395-81BB-0B257FC783E7}" srcOrd="3" destOrd="0" presId="urn:microsoft.com/office/officeart/2017/3/layout/DropPinTimeline"/>
    <dgm:cxn modelId="{0A21A888-8AAA-47E4-B2F3-7CAE2253D938}" type="presParOf" srcId="{F582F2FB-F24D-4F9A-A9A7-BC5FA6196AB6}" destId="{068BA6A1-78DC-48D2-A7FC-886E1778A1A3}" srcOrd="4" destOrd="0" presId="urn:microsoft.com/office/officeart/2017/3/layout/DropPinTimeline"/>
    <dgm:cxn modelId="{2535A0B6-2BB9-4C97-A1B0-EEBB8E2C2912}" type="presParOf" srcId="{F582F2FB-F24D-4F9A-A9A7-BC5FA6196AB6}" destId="{56A79975-88C8-488F-94E0-987324B63035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29E4D-AC95-42E1-AA12-A189A470AF71}">
      <dsp:nvSpPr>
        <dsp:cNvPr id="0" name=""/>
        <dsp:cNvSpPr/>
      </dsp:nvSpPr>
      <dsp:spPr>
        <a:xfrm>
          <a:off x="0" y="1839117"/>
          <a:ext cx="10665845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DEDED-BABF-4CFF-BC44-CC01C8C99521}">
      <dsp:nvSpPr>
        <dsp:cNvPr id="0" name=""/>
        <dsp:cNvSpPr/>
      </dsp:nvSpPr>
      <dsp:spPr>
        <a:xfrm rot="8100000">
          <a:off x="58719" y="423844"/>
          <a:ext cx="270494" cy="27049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01C16A-E6F4-48BB-945E-6F0FFA08FBC8}">
      <dsp:nvSpPr>
        <dsp:cNvPr id="0" name=""/>
        <dsp:cNvSpPr/>
      </dsp:nvSpPr>
      <dsp:spPr>
        <a:xfrm>
          <a:off x="88768" y="453894"/>
          <a:ext cx="210395" cy="21039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BD48E-5998-4694-B96F-977878C5641F}">
      <dsp:nvSpPr>
        <dsp:cNvPr id="0" name=""/>
        <dsp:cNvSpPr/>
      </dsp:nvSpPr>
      <dsp:spPr>
        <a:xfrm>
          <a:off x="385234" y="750359"/>
          <a:ext cx="2955751" cy="108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Final rule published</a:t>
          </a:r>
        </a:p>
      </dsp:txBody>
      <dsp:txXfrm>
        <a:off x="385234" y="750359"/>
        <a:ext cx="2955751" cy="1088757"/>
      </dsp:txXfrm>
    </dsp:sp>
    <dsp:sp modelId="{34265C47-CF5A-4C50-A446-8A72669E6180}">
      <dsp:nvSpPr>
        <dsp:cNvPr id="0" name=""/>
        <dsp:cNvSpPr/>
      </dsp:nvSpPr>
      <dsp:spPr>
        <a:xfrm>
          <a:off x="385234" y="367823"/>
          <a:ext cx="2955751" cy="382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Oct. 2022</a:t>
          </a:r>
        </a:p>
      </dsp:txBody>
      <dsp:txXfrm>
        <a:off x="385234" y="367823"/>
        <a:ext cx="2955751" cy="382536"/>
      </dsp:txXfrm>
    </dsp:sp>
    <dsp:sp modelId="{B9F6236C-1D32-4ADE-B7E8-F7410887724B}">
      <dsp:nvSpPr>
        <dsp:cNvPr id="0" name=""/>
        <dsp:cNvSpPr/>
      </dsp:nvSpPr>
      <dsp:spPr>
        <a:xfrm>
          <a:off x="193966" y="750359"/>
          <a:ext cx="0" cy="108875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9B686-254E-4326-B393-06AE26F2E95D}">
      <dsp:nvSpPr>
        <dsp:cNvPr id="0" name=""/>
        <dsp:cNvSpPr/>
      </dsp:nvSpPr>
      <dsp:spPr>
        <a:xfrm>
          <a:off x="159537" y="1804689"/>
          <a:ext cx="68856" cy="68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9B384A-5522-4F4D-BBA3-442044055C89}">
      <dsp:nvSpPr>
        <dsp:cNvPr id="0" name=""/>
        <dsp:cNvSpPr/>
      </dsp:nvSpPr>
      <dsp:spPr>
        <a:xfrm rot="18900000">
          <a:off x="1833544" y="2983896"/>
          <a:ext cx="270494" cy="27049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7558AC-176D-4E38-82C0-94F89B58D685}">
      <dsp:nvSpPr>
        <dsp:cNvPr id="0" name=""/>
        <dsp:cNvSpPr/>
      </dsp:nvSpPr>
      <dsp:spPr>
        <a:xfrm>
          <a:off x="1863594" y="3013945"/>
          <a:ext cx="210395" cy="21039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A59C9-B326-496D-850E-D1FE0F34A38B}">
      <dsp:nvSpPr>
        <dsp:cNvPr id="0" name=""/>
        <dsp:cNvSpPr/>
      </dsp:nvSpPr>
      <dsp:spPr>
        <a:xfrm>
          <a:off x="2160060" y="1839117"/>
          <a:ext cx="2955751" cy="108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First fiscal years subject to new 90/10 rules end</a:t>
          </a:r>
        </a:p>
      </dsp:txBody>
      <dsp:txXfrm>
        <a:off x="2160060" y="1839117"/>
        <a:ext cx="2955751" cy="1088757"/>
      </dsp:txXfrm>
    </dsp:sp>
    <dsp:sp modelId="{C6AA8A5E-EE9D-4FE8-A400-192C98567A01}">
      <dsp:nvSpPr>
        <dsp:cNvPr id="0" name=""/>
        <dsp:cNvSpPr/>
      </dsp:nvSpPr>
      <dsp:spPr>
        <a:xfrm>
          <a:off x="2160060" y="2927875"/>
          <a:ext cx="2955751" cy="382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Dec. 2023</a:t>
          </a:r>
        </a:p>
      </dsp:txBody>
      <dsp:txXfrm>
        <a:off x="2160060" y="2927875"/>
        <a:ext cx="2955751" cy="382536"/>
      </dsp:txXfrm>
    </dsp:sp>
    <dsp:sp modelId="{308BC547-A40F-47A9-872C-A7A78922503B}">
      <dsp:nvSpPr>
        <dsp:cNvPr id="0" name=""/>
        <dsp:cNvSpPr/>
      </dsp:nvSpPr>
      <dsp:spPr>
        <a:xfrm>
          <a:off x="1968791" y="1839117"/>
          <a:ext cx="0" cy="108875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CDE8B-5616-45CE-8305-2C46E7795214}">
      <dsp:nvSpPr>
        <dsp:cNvPr id="0" name=""/>
        <dsp:cNvSpPr/>
      </dsp:nvSpPr>
      <dsp:spPr>
        <a:xfrm>
          <a:off x="1934363" y="1804689"/>
          <a:ext cx="68856" cy="68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9F915E-FF28-4FEE-BF0C-2E58EF4938C6}">
      <dsp:nvSpPr>
        <dsp:cNvPr id="0" name=""/>
        <dsp:cNvSpPr/>
      </dsp:nvSpPr>
      <dsp:spPr>
        <a:xfrm rot="8100000">
          <a:off x="3608370" y="423844"/>
          <a:ext cx="270494" cy="27049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D2B54F-7FE9-4CB6-9E14-3D245DA1EBD9}">
      <dsp:nvSpPr>
        <dsp:cNvPr id="0" name=""/>
        <dsp:cNvSpPr/>
      </dsp:nvSpPr>
      <dsp:spPr>
        <a:xfrm>
          <a:off x="3638419" y="453894"/>
          <a:ext cx="210395" cy="21039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3D82D-018D-40F1-9253-3C684DD52F01}">
      <dsp:nvSpPr>
        <dsp:cNvPr id="0" name=""/>
        <dsp:cNvSpPr/>
      </dsp:nvSpPr>
      <dsp:spPr>
        <a:xfrm>
          <a:off x="3934885" y="750359"/>
          <a:ext cx="2955751" cy="108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eZ-Audit updates were in progress; ED asked schools to postpone submitting audits until updates are complete</a:t>
          </a:r>
        </a:p>
      </dsp:txBody>
      <dsp:txXfrm>
        <a:off x="3934885" y="750359"/>
        <a:ext cx="2955751" cy="1088757"/>
      </dsp:txXfrm>
    </dsp:sp>
    <dsp:sp modelId="{91BA5AEF-3C55-4B89-B960-EA54AF9EFEF2}">
      <dsp:nvSpPr>
        <dsp:cNvPr id="0" name=""/>
        <dsp:cNvSpPr/>
      </dsp:nvSpPr>
      <dsp:spPr>
        <a:xfrm>
          <a:off x="3934885" y="367823"/>
          <a:ext cx="2955751" cy="382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Apr. 2024</a:t>
          </a:r>
        </a:p>
      </dsp:txBody>
      <dsp:txXfrm>
        <a:off x="3934885" y="367823"/>
        <a:ext cx="2955751" cy="382536"/>
      </dsp:txXfrm>
    </dsp:sp>
    <dsp:sp modelId="{D125DC37-1555-4900-8EF4-779C888DF00B}">
      <dsp:nvSpPr>
        <dsp:cNvPr id="0" name=""/>
        <dsp:cNvSpPr/>
      </dsp:nvSpPr>
      <dsp:spPr>
        <a:xfrm>
          <a:off x="3743617" y="750359"/>
          <a:ext cx="0" cy="108875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06F92-D88D-4A2F-A812-2134AC2F6131}">
      <dsp:nvSpPr>
        <dsp:cNvPr id="0" name=""/>
        <dsp:cNvSpPr/>
      </dsp:nvSpPr>
      <dsp:spPr>
        <a:xfrm>
          <a:off x="3709189" y="1804689"/>
          <a:ext cx="68856" cy="68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B52350-3BD3-431F-BC1A-88CCE188B5DE}">
      <dsp:nvSpPr>
        <dsp:cNvPr id="0" name=""/>
        <dsp:cNvSpPr/>
      </dsp:nvSpPr>
      <dsp:spPr>
        <a:xfrm rot="18900000">
          <a:off x="5383196" y="2983896"/>
          <a:ext cx="270494" cy="27049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6A2D67-718F-4380-9AB2-BBAF7D519286}">
      <dsp:nvSpPr>
        <dsp:cNvPr id="0" name=""/>
        <dsp:cNvSpPr/>
      </dsp:nvSpPr>
      <dsp:spPr>
        <a:xfrm>
          <a:off x="5413245" y="3013945"/>
          <a:ext cx="210395" cy="21039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D685A-462B-485E-9E7F-442E17C78213}">
      <dsp:nvSpPr>
        <dsp:cNvPr id="0" name=""/>
        <dsp:cNvSpPr/>
      </dsp:nvSpPr>
      <dsp:spPr>
        <a:xfrm>
          <a:off x="5709711" y="1839117"/>
          <a:ext cx="2955751" cy="108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Updates won’t be complete by audit due date; ED asked schools to submit audits through COD Document Center</a:t>
          </a:r>
        </a:p>
      </dsp:txBody>
      <dsp:txXfrm>
        <a:off x="5709711" y="1839117"/>
        <a:ext cx="2955751" cy="1088757"/>
      </dsp:txXfrm>
    </dsp:sp>
    <dsp:sp modelId="{3C7B0A49-8A28-40EA-B246-F3832848831E}">
      <dsp:nvSpPr>
        <dsp:cNvPr id="0" name=""/>
        <dsp:cNvSpPr/>
      </dsp:nvSpPr>
      <dsp:spPr>
        <a:xfrm>
          <a:off x="5709711" y="2927875"/>
          <a:ext cx="2955751" cy="382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June 2024</a:t>
          </a:r>
        </a:p>
      </dsp:txBody>
      <dsp:txXfrm>
        <a:off x="5709711" y="2927875"/>
        <a:ext cx="2955751" cy="382536"/>
      </dsp:txXfrm>
    </dsp:sp>
    <dsp:sp modelId="{DF068193-2DE2-41C1-BEE1-8DCBCA8AA6EF}">
      <dsp:nvSpPr>
        <dsp:cNvPr id="0" name=""/>
        <dsp:cNvSpPr/>
      </dsp:nvSpPr>
      <dsp:spPr>
        <a:xfrm>
          <a:off x="5518443" y="1839117"/>
          <a:ext cx="0" cy="108875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C80AB-574A-46A1-B322-893486F946A1}">
      <dsp:nvSpPr>
        <dsp:cNvPr id="0" name=""/>
        <dsp:cNvSpPr/>
      </dsp:nvSpPr>
      <dsp:spPr>
        <a:xfrm>
          <a:off x="5484014" y="1804689"/>
          <a:ext cx="68856" cy="68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DEBF95-21C0-4F8F-BB9D-92BFE83BD486}">
      <dsp:nvSpPr>
        <dsp:cNvPr id="0" name=""/>
        <dsp:cNvSpPr/>
      </dsp:nvSpPr>
      <dsp:spPr>
        <a:xfrm rot="8100000">
          <a:off x="7158021" y="423844"/>
          <a:ext cx="270494" cy="27049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D65DEBA-9198-4C44-8FCD-9FFF99EB546B}">
      <dsp:nvSpPr>
        <dsp:cNvPr id="0" name=""/>
        <dsp:cNvSpPr/>
      </dsp:nvSpPr>
      <dsp:spPr>
        <a:xfrm>
          <a:off x="7188071" y="453894"/>
          <a:ext cx="210395" cy="21039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696D6-6E0E-43A6-833A-AA7ECE8B63CA}">
      <dsp:nvSpPr>
        <dsp:cNvPr id="0" name=""/>
        <dsp:cNvSpPr/>
      </dsp:nvSpPr>
      <dsp:spPr>
        <a:xfrm>
          <a:off x="7484537" y="750359"/>
          <a:ext cx="2955751" cy="108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Updates complete; ED asked schools to submit audits to   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  eZ-Audit</a:t>
          </a:r>
        </a:p>
      </dsp:txBody>
      <dsp:txXfrm>
        <a:off x="7484537" y="750359"/>
        <a:ext cx="2955751" cy="1088757"/>
      </dsp:txXfrm>
    </dsp:sp>
    <dsp:sp modelId="{6C744BC3-1BAF-4395-81BB-0B257FC783E7}">
      <dsp:nvSpPr>
        <dsp:cNvPr id="0" name=""/>
        <dsp:cNvSpPr/>
      </dsp:nvSpPr>
      <dsp:spPr>
        <a:xfrm>
          <a:off x="7484537" y="367823"/>
          <a:ext cx="2955751" cy="382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July 2024</a:t>
          </a:r>
        </a:p>
      </dsp:txBody>
      <dsp:txXfrm>
        <a:off x="7484537" y="367823"/>
        <a:ext cx="2955751" cy="382536"/>
      </dsp:txXfrm>
    </dsp:sp>
    <dsp:sp modelId="{068BA6A1-78DC-48D2-A7FC-886E1778A1A3}">
      <dsp:nvSpPr>
        <dsp:cNvPr id="0" name=""/>
        <dsp:cNvSpPr/>
      </dsp:nvSpPr>
      <dsp:spPr>
        <a:xfrm>
          <a:off x="7293268" y="750359"/>
          <a:ext cx="0" cy="108875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7EA61-D84B-46E5-B486-1FD9CEC77471}">
      <dsp:nvSpPr>
        <dsp:cNvPr id="0" name=""/>
        <dsp:cNvSpPr/>
      </dsp:nvSpPr>
      <dsp:spPr>
        <a:xfrm>
          <a:off x="7258225" y="1804689"/>
          <a:ext cx="68856" cy="68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05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45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51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37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19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05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44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6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52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60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46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98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93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55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3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5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91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70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/>
              <a:t>Click to add text </a:t>
            </a:r>
          </a:p>
          <a:p>
            <a:pPr marL="685800" lvl="1" indent="-228600"/>
            <a:r>
              <a:rPr lang="en-US"/>
              <a:t>Second level</a:t>
            </a:r>
          </a:p>
          <a:p>
            <a:pPr marL="1143000" lvl="2" indent="-228600"/>
            <a:r>
              <a:rPr lang="en-US"/>
              <a:t>Third level</a:t>
            </a:r>
          </a:p>
          <a:p>
            <a:pPr marL="1600200" lvl="3" indent="-228600"/>
            <a:r>
              <a:rPr lang="en-US"/>
              <a:t>Fourth level</a:t>
            </a:r>
          </a:p>
          <a:p>
            <a:pPr marL="2057400" lvl="4" indent="-228600"/>
            <a:r>
              <a:rPr lang="en-US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insert table</a:t>
            </a:r>
          </a:p>
          <a:p>
            <a:endParaRPr 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sapartners.ed.gov/knowledge-center/library/electronic-announcements/2023-12-18/institutional-reporting-and-department-treatment-certain-us-army-tuition-assistance-funds-purposes-90/10-calculation" TargetMode="External"/><Relationship Id="rId4" Type="http://schemas.openxmlformats.org/officeDocument/2006/relationships/hyperlink" Target="https://oig.ed.gov/sites/default/files/document/2023-07/cpa-23-02_revised_9010_revenue_calculation_testing_and_example_footnote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rawpixel.com/search/warning?page=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oig.ed.go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sapartners.ed.gov/knowledge-center/library/electronic-announcements/2023-12-13/fsa-enforcement-bulletin-december-2023-institutions-must-maintain-appropriate-compliance-management-systems-and-polici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sapartners.ed.gov/knowledge-center/library/electronic-announcements/2024-08-13/fsa-posting-school-participation-information-updated-aug-14-202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8126" y="677918"/>
            <a:ext cx="6972938" cy="3590596"/>
          </a:xfrm>
        </p:spPr>
        <p:txBody>
          <a:bodyPr>
            <a:normAutofit/>
          </a:bodyPr>
          <a:lstStyle/>
          <a:p>
            <a:r>
              <a:rPr lang="en-US" sz="4000"/>
              <a:t>2024 Update on </a:t>
            </a:r>
            <a:br>
              <a:rPr lang="en-US" sz="4000"/>
            </a:br>
            <a:r>
              <a:rPr lang="en-US" sz="4000"/>
              <a:t>Auditing Requirements for Title IV Programs </a:t>
            </a:r>
            <a:br>
              <a:rPr lang="en-US" sz="4000"/>
            </a:br>
            <a:r>
              <a:rPr lang="en-US" sz="4000"/>
              <a:t>&amp;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E6D14-9942-D3EB-2604-BA5BC551A241}"/>
              </a:ext>
            </a:extLst>
          </p:cNvPr>
          <p:cNvSpPr txBox="1"/>
          <p:nvPr/>
        </p:nvSpPr>
        <p:spPr>
          <a:xfrm>
            <a:off x="6740434" y="4846320"/>
            <a:ext cx="4830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Mark  Priebe</a:t>
            </a:r>
          </a:p>
          <a:p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Office of Inspector General</a:t>
            </a:r>
          </a:p>
          <a:p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U.S. Department of Education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FF8C-43C4-990E-5073-59D438D15E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Title IV Audit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41BD5-EB79-83CE-EEB5-D15EC9068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Recent and upcoming changes to your financial statement audit and Title IV compliance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A5DD5-ABA9-B998-70F1-75788F0E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0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E27F-4AC6-BE83-A304-47EDEEF7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/>
              <a:t>Division of Responsibilities       for Proprietary School Audits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4F06C-62E5-41F6-F434-AA7B540F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33D8B-527E-7CA8-C97F-501D5367F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736" y="3077255"/>
            <a:ext cx="4515035" cy="3505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 the requirement for an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input on the types of compliance requirements tested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Decide whether to accept or reject an audit submission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a management decision on audit findings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8BBF0D-66BF-D643-3D92-1DBEC6EA306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5989" y="3077255"/>
            <a:ext cx="4515035" cy="3505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Establish the type of engagement (audit vs. attestation)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Develop the objectives and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Provide technical assistance to ED and auditors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Review a sample of engagements to determine if requirements are met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0EF86-2D4B-A5AF-4186-8A9AED07CD74}"/>
              </a:ext>
            </a:extLst>
          </p:cNvPr>
          <p:cNvSpPr txBox="1"/>
          <p:nvPr/>
        </p:nvSpPr>
        <p:spPr>
          <a:xfrm>
            <a:off x="592128" y="2258568"/>
            <a:ext cx="488121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50" b="1" dirty="0"/>
              <a:t>ED/FSA Responsibilities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828DB-1949-9AE4-8205-0EA32CAF56FC}"/>
              </a:ext>
            </a:extLst>
          </p:cNvPr>
          <p:cNvSpPr txBox="1"/>
          <p:nvPr/>
        </p:nvSpPr>
        <p:spPr>
          <a:xfrm>
            <a:off x="5825598" y="2244199"/>
            <a:ext cx="4755316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50" b="1" dirty="0"/>
              <a:t>OIG Responsibilities </a:t>
            </a:r>
          </a:p>
        </p:txBody>
      </p:sp>
    </p:spTree>
    <p:extLst>
      <p:ext uri="{BB962C8B-B14F-4D97-AF65-F5344CB8AC3E}">
        <p14:creationId xmlns:p14="http://schemas.microsoft.com/office/powerpoint/2010/main" val="2108312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332" y="927168"/>
            <a:ext cx="7606895" cy="143689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**Refresher**</a:t>
            </a:r>
            <a:br>
              <a:rPr lang="en-US" dirty="0"/>
            </a:br>
            <a:r>
              <a:rPr lang="en-US" sz="4000" dirty="0"/>
              <a:t>2023 Title IV Audit Guide</a:t>
            </a:r>
          </a:p>
        </p:txBody>
      </p:sp>
      <p:pic>
        <p:nvPicPr>
          <p:cNvPr id="14" name="Picture Placeholder 13" descr="Hand with a gavel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6050" r="36050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2364060"/>
            <a:ext cx="7615274" cy="3873228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2000"/>
              </a:spcAft>
            </a:pPr>
            <a:r>
              <a:rPr lang="en-US" sz="2000" dirty="0"/>
              <a:t>Effective for fiscal years beginning on or after January 1, 2023           (FYEs 12/31/23 forward)</a:t>
            </a:r>
          </a:p>
          <a:p>
            <a:pPr>
              <a:spcAft>
                <a:spcPts val="2000"/>
              </a:spcAft>
            </a:pPr>
            <a:r>
              <a:rPr lang="en-US" sz="2000" dirty="0"/>
              <a:t>Updated for changes in law and regulations as of the July 1, 2021, volume</a:t>
            </a:r>
          </a:p>
          <a:p>
            <a:pPr>
              <a:spcAft>
                <a:spcPts val="2000"/>
              </a:spcAft>
            </a:pPr>
            <a:r>
              <a:rPr lang="en-US" sz="2000" dirty="0"/>
              <a:t>Changed compliance engagement to an examination instead of an audit</a:t>
            </a:r>
          </a:p>
          <a:p>
            <a:pPr>
              <a:spcAft>
                <a:spcPts val="2000"/>
              </a:spcAft>
            </a:pPr>
            <a:r>
              <a:rPr lang="en-US" sz="2000" dirty="0"/>
              <a:t>Clarified and changed sampling requirements</a:t>
            </a:r>
          </a:p>
          <a:p>
            <a:pPr>
              <a:spcAft>
                <a:spcPts val="2000"/>
              </a:spcAft>
            </a:pPr>
            <a:r>
              <a:rPr lang="en-US" sz="2000" dirty="0"/>
              <a:t>Added and removed objectives and procedures as needed</a:t>
            </a:r>
          </a:p>
          <a:p>
            <a:pPr>
              <a:spcAft>
                <a:spcPts val="2000"/>
              </a:spcAft>
            </a:pPr>
            <a:r>
              <a:rPr lang="en-US" sz="2000" dirty="0"/>
              <a:t>Revised report package</a:t>
            </a:r>
          </a:p>
          <a:p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1034779"/>
          </a:xfrm>
        </p:spPr>
        <p:txBody>
          <a:bodyPr/>
          <a:lstStyle/>
          <a:p>
            <a:r>
              <a:rPr lang="en-US"/>
              <a:t>90/10 Rule Change</a:t>
            </a:r>
          </a:p>
        </p:txBody>
      </p:sp>
      <p:pic>
        <p:nvPicPr>
          <p:cNvPr id="14" name="Picture Placeholder 13" descr="Documents on desk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6038" r="36038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1933303"/>
            <a:ext cx="7615274" cy="4303985"/>
          </a:xfrm>
        </p:spPr>
        <p:txBody>
          <a:bodyPr>
            <a:normAutofit/>
          </a:bodyPr>
          <a:lstStyle/>
          <a:p>
            <a:r>
              <a:rPr lang="en-US" dirty="0"/>
              <a:t>For fiscal years beginning on or after January 1, 2023, schools are required to count all Federal education assistance funds as Federal revenue and are more limited in which non-Federal funds to count</a:t>
            </a: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CPA-23-02</a:t>
            </a:r>
            <a:r>
              <a:rPr lang="en-US" dirty="0"/>
              <a:t> addresses the rule change and revises required testing</a:t>
            </a: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General-23-117</a:t>
            </a:r>
            <a:r>
              <a:rPr lang="en-US" dirty="0"/>
              <a:t> addresses delayed tuition assistance payments from the </a:t>
            </a:r>
            <a:r>
              <a:rPr lang="en-US" dirty="0" err="1"/>
              <a:t>ArmyIgnitED</a:t>
            </a:r>
            <a:r>
              <a:rPr lang="en-US" dirty="0"/>
              <a:t> system issues</a:t>
            </a:r>
          </a:p>
          <a:p>
            <a:pPr lvl="1"/>
            <a:r>
              <a:rPr lang="en-US" dirty="0"/>
              <a:t>Schools failing 90/10 solely because of the delayed payments may receive enforcement relief by following steps in this announcement</a:t>
            </a:r>
          </a:p>
          <a:p>
            <a:pPr lvl="1"/>
            <a:r>
              <a:rPr lang="en-US" dirty="0"/>
              <a:t>Schools must disclose an additional 90/10 that excludes late payments and includes information about excluded payments</a:t>
            </a:r>
          </a:p>
          <a:p>
            <a:pPr lvl="1"/>
            <a:r>
              <a:rPr lang="en-US" dirty="0"/>
              <a:t>Auditor must look at both 90/10 calculations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8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55" y="896112"/>
            <a:ext cx="11005479" cy="1325563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eZ-Audit 90/10 Template Timeline </a:t>
            </a:r>
            <a:br>
              <a:rPr lang="en-US" dirty="0"/>
            </a:br>
            <a:r>
              <a:rPr lang="en-US" sz="2200" dirty="0"/>
              <a:t>90/10 Rule Change required extensive developmental updates to eZ-Audit, including to the 90/10 template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22" name="Content Placeholder 5">
            <a:extLst>
              <a:ext uri="{FF2B5EF4-FFF2-40B4-BE49-F238E27FC236}">
                <a16:creationId xmlns:a16="http://schemas.microsoft.com/office/drawing/2014/main" id="{33D02542-AFBB-30F3-9E9D-B64062CFE406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19920141"/>
              </p:ext>
            </p:extLst>
          </p:nvPr>
        </p:nvGraphicFramePr>
        <p:xfrm>
          <a:off x="762000" y="2417763"/>
          <a:ext cx="10665845" cy="3678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780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204C9-95E2-0A0E-764D-8D259E98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90" y="634855"/>
            <a:ext cx="7258593" cy="1468265"/>
          </a:xfrm>
        </p:spPr>
        <p:txBody>
          <a:bodyPr>
            <a:normAutofit fontScale="90000"/>
          </a:bodyPr>
          <a:lstStyle/>
          <a:p>
            <a:r>
              <a:rPr lang="en-US"/>
              <a:t>Financial Responsibility Final Rule – Oct.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41331-AE96-B793-7D7E-DB14963A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353EB-E090-51A3-22FA-786BA00B7E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1" y="2103120"/>
            <a:ext cx="6597372" cy="448056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Revised the submission deadline for proprietary schools and foreign schools (but not servicers) to the earlier of:</a:t>
            </a:r>
          </a:p>
          <a:p>
            <a:pPr marL="742950" lvl="1" indent="-285750"/>
            <a:r>
              <a:rPr lang="en-US" sz="1500"/>
              <a:t>30 calendar days after the date of the auditor’s reports </a:t>
            </a:r>
          </a:p>
          <a:p>
            <a:pPr marL="742950" lvl="1" indent="-285750"/>
            <a:r>
              <a:rPr lang="en-US" sz="1500"/>
              <a:t>6 months after the last day of the school’s fiscal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Revised related party transaction footnote requirements:</a:t>
            </a:r>
          </a:p>
          <a:p>
            <a:pPr marL="742950" lvl="1" indent="-285750"/>
            <a:r>
              <a:rPr lang="en-US" sz="1500"/>
              <a:t>Footnote now MUST include the name, location and a description of the related entity</a:t>
            </a:r>
          </a:p>
          <a:p>
            <a:pPr marL="742950" lvl="1" indent="-285750"/>
            <a:r>
              <a:rPr lang="en-US" sz="1500"/>
              <a:t>Requires management to add a note to the financial statements disclosing if there are no related party transactions for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Effective for proprietary/foreign school audits submitted on or after July 1, 2024, irrespective of when the fiscal year begins or ends</a:t>
            </a:r>
          </a:p>
        </p:txBody>
      </p:sp>
    </p:spTree>
    <p:extLst>
      <p:ext uri="{BB962C8B-B14F-4D97-AF65-F5344CB8AC3E}">
        <p14:creationId xmlns:p14="http://schemas.microsoft.com/office/powerpoint/2010/main" val="172411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369638"/>
            <a:ext cx="7889768" cy="2039341"/>
          </a:xfrm>
        </p:spPr>
        <p:txBody>
          <a:bodyPr/>
          <a:lstStyle/>
          <a:p>
            <a:r>
              <a:rPr lang="en-US" dirty="0"/>
              <a:t>Subsequent Related Party Transaction Communications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1268-42B4-3B45-A59B-740E2DB97A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0440" y="2733964"/>
            <a:ext cx="2994660" cy="3531623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500" b="1" dirty="0"/>
              <a:t>OIG issued CPA-24-01</a:t>
            </a:r>
          </a:p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sz="3700" dirty="0"/>
              <a:t>Applicable to proprietary and foreign schools, but not servicer audits</a:t>
            </a:r>
          </a:p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sz="3700" dirty="0"/>
              <a:t>Updated the audit objective and procedures to address the change in related party footnote requirements</a:t>
            </a:r>
          </a:p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sz="3700" dirty="0"/>
              <a:t>Auditor must ask for disclosure of all related parties and related party transactions, of which the entity is aware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492136-277B-808E-9D1B-052735920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6432" y="2728650"/>
            <a:ext cx="4580088" cy="353162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b="1" dirty="0"/>
              <a:t>AICPA issued TQA Section 6960.13</a:t>
            </a:r>
          </a:p>
          <a:p>
            <a:pPr marL="285750" indent="-28575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Guidance to auditors on auditing related party disclosures, including those that go beyond GAAP</a:t>
            </a:r>
          </a:p>
          <a:p>
            <a:pPr marL="28575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Explains auditing standards allow for disclosures that go beyond GAAP to be marked as unaudited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b="1" dirty="0"/>
              <a:t>FSA issued GENERAL-24-XXX</a:t>
            </a:r>
          </a:p>
          <a:p>
            <a:pPr marL="285750" indent="-28575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ED will not accept any related party disclosure marked as unaudited</a:t>
            </a:r>
          </a:p>
          <a:p>
            <a:pPr marL="285750" indent="-28575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ED expects schools to have a system of internal controls that will allow for compliance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7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772" y="588178"/>
            <a:ext cx="6449786" cy="2785508"/>
          </a:xfrm>
        </p:spPr>
        <p:txBody>
          <a:bodyPr>
            <a:normAutofit/>
          </a:bodyPr>
          <a:lstStyle/>
          <a:p>
            <a:r>
              <a:rPr lang="en-US"/>
              <a:t>Report Package reminders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772" y="3373686"/>
            <a:ext cx="6449785" cy="1029586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Tips to get your audit report through the eZ-Audit Acceptability Review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5"/>
            <a:ext cx="7606895" cy="968376"/>
          </a:xfrm>
        </p:spPr>
        <p:txBody>
          <a:bodyPr/>
          <a:lstStyle/>
          <a:p>
            <a:r>
              <a:rPr lang="en-US"/>
              <a:t>90/10 Reporting Tips</a:t>
            </a:r>
          </a:p>
        </p:txBody>
      </p:sp>
      <p:pic>
        <p:nvPicPr>
          <p:cNvPr id="14" name="Picture Placeholder 13" descr="Close-up of blue key on white keyboard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0705" r="20705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1714500"/>
            <a:ext cx="7615274" cy="4522788"/>
          </a:xfrm>
        </p:spPr>
        <p:txBody>
          <a:bodyPr>
            <a:normAutofit/>
          </a:bodyPr>
          <a:lstStyle/>
          <a:p>
            <a:r>
              <a:rPr lang="en-US" dirty="0"/>
              <a:t>Name individual sources of Federal funds and Grant funds; don’t use “Federal Funds 1” and “Grant Funds 1”</a:t>
            </a:r>
          </a:p>
          <a:p>
            <a:r>
              <a:rPr lang="en-US" dirty="0"/>
              <a:t>Review any positive adjustment and determine whether it’s in the appropriate place. </a:t>
            </a:r>
          </a:p>
          <a:p>
            <a:r>
              <a:rPr lang="en-US" dirty="0"/>
              <a:t>Prior year Title IV credit balances aren’t an adjustment; they have their own line item in the example footnote.</a:t>
            </a:r>
          </a:p>
          <a:p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that your footnote matches what’s entered in the eZ-Audit form</a:t>
            </a:r>
          </a:p>
          <a:p>
            <a:pPr lvl="1"/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 as much detail in the form as you do in the footnote</a:t>
            </a:r>
          </a:p>
          <a:p>
            <a:pPr lvl="1"/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Sources of Federal/Grant f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unds shouldn’t be combined – there are enough fields in the form to individually list sources 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25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896111"/>
            <a:ext cx="7889768" cy="2039341"/>
          </a:xfrm>
        </p:spPr>
        <p:txBody>
          <a:bodyPr/>
          <a:lstStyle/>
          <a:p>
            <a:r>
              <a:rPr lang="en-US"/>
              <a:t>Other Financial Statement Audit Reporting Tips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1268-42B4-3B45-A59B-740E2DB97A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Pre- and Post-Implementation</a:t>
            </a:r>
          </a:p>
          <a:p>
            <a:r>
              <a:rPr lang="en-US"/>
              <a:t>Show both pre- and post-implementation amounts for leases, debts, and PP&amp;E</a:t>
            </a:r>
          </a:p>
          <a:p>
            <a:r>
              <a:rPr lang="en-US"/>
              <a:t>Make this disclosure easy to identify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492136-277B-808E-9D1B-052735920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/>
          <a:p>
            <a:r>
              <a:rPr lang="en-US" b="1"/>
              <a:t>Auditor Reminders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In-relation-to opinion on the Financial Responsibility Supplemental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Include OPEID on the title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Reference the 2023 Title IV Audit Guide procedures for required disclosures in your Yellow Book Report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1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1"/>
            <a:ext cx="6343650" cy="2668463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38713" y="3300413"/>
            <a:ext cx="6338887" cy="2668587"/>
          </a:xfrm>
        </p:spPr>
        <p:txBody>
          <a:bodyPr>
            <a:normAutofit/>
          </a:bodyPr>
          <a:lstStyle/>
          <a:p>
            <a:r>
              <a:rPr lang="en-US"/>
              <a:t>Introduction to Non-Federal Audit Team</a:t>
            </a:r>
          </a:p>
          <a:p>
            <a:r>
              <a:rPr lang="en-US"/>
              <a:t>Recent FSA Enforcement Information</a:t>
            </a:r>
          </a:p>
          <a:p>
            <a:r>
              <a:rPr lang="en-US"/>
              <a:t>Title IV Audit Updates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36" y="896112"/>
            <a:ext cx="9389288" cy="1362456"/>
          </a:xfrm>
        </p:spPr>
        <p:txBody>
          <a:bodyPr anchor="t">
            <a:normAutofit/>
          </a:bodyPr>
          <a:lstStyle/>
          <a:p>
            <a:r>
              <a:rPr lang="en-US" dirty="0"/>
              <a:t>Use the Examples and Illustrations Provided!!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School Letterheads</a:t>
            </a:r>
          </a:p>
          <a:p>
            <a:pPr marL="0" indent="0">
              <a:buNone/>
            </a:pPr>
            <a:r>
              <a:rPr lang="en-US" dirty="0"/>
              <a:t>Use your school letterhead (consistently) for the Corrective Action Plan and the Summary Schedule of Prior Audit Findings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Auditor’s Examination Report </a:t>
            </a:r>
          </a:p>
          <a:p>
            <a:pPr marL="0" indent="0">
              <a:buNone/>
            </a:pPr>
            <a:r>
              <a:rPr lang="en-US" dirty="0"/>
              <a:t>Include required statement on independence and ethical responsibilities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5988" y="2590800"/>
            <a:ext cx="5077429" cy="3505200"/>
          </a:xfrm>
        </p:spPr>
        <p:txBody>
          <a:bodyPr>
            <a:normAutofit/>
          </a:bodyPr>
          <a:lstStyle/>
          <a:p>
            <a:r>
              <a:rPr lang="en-US" sz="1600" b="1" dirty="0"/>
              <a:t>School Information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Don’t use portions of old Servicer Information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Include at least headings for all Parts I through VIII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Parts I through IV apply to all schools; present as shown in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Parts V through VIII, may be marked as “Not Applicable”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Part VIII may list only services provided by a servicer</a:t>
            </a:r>
          </a:p>
        </p:txBody>
      </p:sp>
    </p:spTree>
    <p:extLst>
      <p:ext uri="{BB962C8B-B14F-4D97-AF65-F5344CB8AC3E}">
        <p14:creationId xmlns:p14="http://schemas.microsoft.com/office/powerpoint/2010/main" val="2651849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70755-8FEF-0719-37D7-9697BC13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896112"/>
            <a:ext cx="7670800" cy="1453388"/>
          </a:xfrm>
        </p:spPr>
        <p:txBody>
          <a:bodyPr>
            <a:normAutofit fontScale="90000"/>
          </a:bodyPr>
          <a:lstStyle/>
          <a:p>
            <a:r>
              <a:rPr lang="en-US" sz="4000"/>
              <a:t>Tips for Auditors Reporting Material Noncompliance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75B38-F24C-5FB4-6035-642921D7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F1CC0-C9AC-830A-81BC-D8AA249B146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1" y="2235200"/>
            <a:ext cx="6597372" cy="43688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Clearly identify the noncompliance as </a:t>
            </a:r>
            <a:r>
              <a:rPr lang="en-US" i="1" dirty="0"/>
              <a:t>Material</a:t>
            </a:r>
            <a:r>
              <a:rPr lang="en-US" dirty="0"/>
              <a:t> in the SFQC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 your definition of materiality for that 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a sample was involved, report estimated percentage of errors and estimated questioned costs (when questioned costs are identified) for the universe, using required confidence levels </a:t>
            </a:r>
          </a:p>
          <a:p>
            <a:pPr marL="742950" lvl="1" indent="-285750"/>
            <a:r>
              <a:rPr lang="en-US" sz="1500" dirty="0"/>
              <a:t>You may have to expand your sample to achieve required confidence levels</a:t>
            </a:r>
          </a:p>
          <a:p>
            <a:pPr marL="742950" lvl="1" indent="-285750"/>
            <a:r>
              <a:rPr lang="en-US" sz="1500" dirty="0"/>
              <a:t>The point of an expanded sample is not to achieve a lower error rate, but to perform sufficient work to be able to project your sample results to the universe.</a:t>
            </a:r>
          </a:p>
          <a:p>
            <a:pPr marL="742950" lvl="1" indent="-285750"/>
            <a:r>
              <a:rPr lang="en-US" sz="1500" dirty="0"/>
              <a:t>Whether or not you had to expand your sample, state that your sample was statistically valid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16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>
            <a:normAutofit/>
          </a:bodyPr>
          <a:lstStyle/>
          <a:p>
            <a:r>
              <a:rPr lang="en-US"/>
              <a:t>Planned Audit Guide Updates</a:t>
            </a:r>
          </a:p>
        </p:txBody>
      </p:sp>
      <p:pic>
        <p:nvPicPr>
          <p:cNvPr id="34" name="Picture Placeholder 33" descr="Rolls of Newspaper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719" r="27719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953" y="377825"/>
            <a:ext cx="7606895" cy="968376"/>
          </a:xfrm>
        </p:spPr>
        <p:txBody>
          <a:bodyPr>
            <a:normAutofit fontScale="90000"/>
          </a:bodyPr>
          <a:lstStyle/>
          <a:p>
            <a:r>
              <a:rPr lang="en-US"/>
              <a:t>Reminder to Auditors on</a:t>
            </a:r>
            <a:br>
              <a:rPr lang="en-US"/>
            </a:br>
            <a:r>
              <a:rPr lang="en-US"/>
              <a:t>Audit Guide Safe Harbor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12331" y="2171700"/>
            <a:ext cx="7606896" cy="4065588"/>
          </a:xfrm>
        </p:spPr>
        <p:txBody>
          <a:bodyPr>
            <a:normAutofit/>
          </a:bodyPr>
          <a:lstStyle/>
          <a:p>
            <a:r>
              <a:rPr lang="en-US" sz="2000" dirty="0"/>
              <a:t>Title IV requirements change regularly, and the audit guide identifies those requirements that are subject to examination and establishes related examination objectives.</a:t>
            </a:r>
          </a:p>
          <a:p>
            <a:r>
              <a:rPr lang="en-US" sz="2000" dirty="0"/>
              <a:t>You must perform procedures to achieve the stated objectives</a:t>
            </a:r>
          </a:p>
          <a:p>
            <a:pPr lvl="1"/>
            <a:r>
              <a:rPr lang="en-US" dirty="0"/>
              <a:t>Perform reasonable procedures to identify any changes in areas subject to examination </a:t>
            </a:r>
          </a:p>
          <a:p>
            <a:pPr lvl="1"/>
            <a:r>
              <a:rPr lang="en-US" dirty="0"/>
              <a:t>Auditor judgment is necessary to determine whether required procedures are still sufficient to achieve the objectives</a:t>
            </a:r>
          </a:p>
          <a:p>
            <a:pPr lvl="1"/>
            <a:r>
              <a:rPr lang="en-US" dirty="0"/>
              <a:t>Alternative or additional procedures may be needed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Placeholder 5" descr="A hand holding a sign&#10;&#10;Description automatically generated">
            <a:extLst>
              <a:ext uri="{FF2B5EF4-FFF2-40B4-BE49-F238E27FC236}">
                <a16:creationId xmlns:a16="http://schemas.microsoft.com/office/drawing/2014/main" id="{CC687A51-DB34-3136-D9ED-8559098642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627" r="186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2259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262E-CFDF-B7C8-F527-FC45661A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Updates for  </a:t>
            </a:r>
            <a:br>
              <a:rPr lang="en-US"/>
            </a:br>
            <a:r>
              <a:rPr lang="en-US" err="1"/>
              <a:t>Fafsa</a:t>
            </a:r>
            <a:r>
              <a:rPr lang="en-US"/>
              <a:t> simplification Act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E17579-459A-087C-2DA3-03598434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48E8B-53F3-35A5-FED5-02ED88F3179F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Incorporate new terminology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Transition from Expected Family Contribution to Student Aid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Address changes to needs analysis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Changes to Pell Grant calculation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Replace IASG with the Special Rule for Pell 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2503CA-7114-9F12-8B80-39C92E122482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2000"/>
              </a:spcBef>
            </a:pPr>
            <a:endParaRPr lang="en-US" sz="2500"/>
          </a:p>
          <a:p>
            <a:pPr algn="ctr">
              <a:lnSpc>
                <a:spcPct val="100000"/>
              </a:lnSpc>
            </a:pPr>
            <a:r>
              <a:rPr lang="en-US" sz="2500"/>
              <a:t>Will include a summary of issues encountered with 2024-25 FAFSA and any flexibilities granted in areas subject to audit testing</a:t>
            </a:r>
          </a:p>
        </p:txBody>
      </p:sp>
    </p:spTree>
    <p:extLst>
      <p:ext uri="{BB962C8B-B14F-4D97-AF65-F5344CB8AC3E}">
        <p14:creationId xmlns:p14="http://schemas.microsoft.com/office/powerpoint/2010/main" val="4011964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70755-8FEF-0719-37D7-9697BC13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184912"/>
            <a:ext cx="7670800" cy="1453388"/>
          </a:xfrm>
        </p:spPr>
        <p:txBody>
          <a:bodyPr>
            <a:noAutofit/>
          </a:bodyPr>
          <a:lstStyle/>
          <a:p>
            <a:r>
              <a:rPr lang="en-US" sz="3000"/>
              <a:t>Updates for Final Rule on Financial Responsibility, Administrative Capability, Certification Procedures, and ATB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75B38-F24C-5FB4-6035-642921D7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F1CC0-C9AC-830A-81BC-D8AA249B146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1" y="2400300"/>
            <a:ext cx="6597372" cy="395478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venir Next LT Pro (Body)"/>
                <a:ea typeface="Times New Roman" panose="02020603050405020304" pitchFamily="18" charset="0"/>
              </a:rPr>
              <a:t>Procedures to evaluate the validity of a student's high school diploma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venir Next LT Pro (Body)"/>
                <a:ea typeface="Times New Roman" panose="02020603050405020304" pitchFamily="18" charset="0"/>
              </a:rPr>
              <a:t>Programs must meet requirements for licensure or certification in the state where </a:t>
            </a:r>
            <a:r>
              <a:rPr lang="en-US" dirty="0">
                <a:latin typeface="Avenir Next LT Pro (Body)"/>
                <a:ea typeface="Times New Roman" panose="02020603050405020304" pitchFamily="18" charset="0"/>
              </a:rPr>
              <a:t>distance ed students are</a:t>
            </a:r>
            <a:r>
              <a:rPr lang="en-US" dirty="0">
                <a:effectLst/>
                <a:latin typeface="Avenir Next LT Pro (Body)"/>
                <a:ea typeface="Times New Roman" panose="02020603050405020304" pitchFamily="18" charset="0"/>
              </a:rPr>
              <a:t> located or</a:t>
            </a:r>
            <a:r>
              <a:rPr lang="en-US" dirty="0">
                <a:latin typeface="Avenir Next LT Pro (Body)"/>
                <a:ea typeface="Times New Roman" panose="02020603050405020304" pitchFamily="18" charset="0"/>
              </a:rPr>
              <a:t> intend to seek employment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 (Body)"/>
                <a:ea typeface="Times New Roman" panose="02020603050405020304" pitchFamily="18" charset="0"/>
              </a:rPr>
              <a:t>Reduced maximum length of gainful employment programs (depending on the outcome of the injunction)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venir Next LT Pro (Body)"/>
                <a:ea typeface="Times New Roman" panose="02020603050405020304" pitchFamily="18" charset="0"/>
              </a:rPr>
              <a:t>Updates to the approved State process for ATB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venir Next LT Pro (Body)"/>
                <a:ea typeface="Times New Roman" panose="02020603050405020304" pitchFamily="18" charset="0"/>
              </a:rPr>
              <a:t>Additional requirements for Eligible Career Pathways Programs</a:t>
            </a:r>
            <a:endParaRPr lang="en-US" dirty="0">
              <a:effectLst/>
              <a:latin typeface="Avenir Next LT Pro (Body)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16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E577-14A6-4DBF-6BEA-1FF97680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616767"/>
          </a:xfrm>
        </p:spPr>
        <p:txBody>
          <a:bodyPr>
            <a:normAutofit/>
          </a:bodyPr>
          <a:lstStyle/>
          <a:p>
            <a:r>
              <a:rPr lang="en-US" sz="3500"/>
              <a:t>Visit Our Site at </a:t>
            </a:r>
            <a:r>
              <a:rPr lang="en-US" sz="3500">
                <a:solidFill>
                  <a:schemeClr val="accent3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OIG.ED.GOV</a:t>
            </a:r>
            <a:endParaRPr lang="en-US" sz="350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Placeholder 7" descr="Blue 3D hologram designs">
            <a:extLst>
              <a:ext uri="{FF2B5EF4-FFF2-40B4-BE49-F238E27FC236}">
                <a16:creationId xmlns:a16="http://schemas.microsoft.com/office/drawing/2014/main" id="{BB5B9ECA-E1A0-EB3B-75A1-76D957E2FE2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36605" r="36605"/>
          <a:stretch/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7B3D-F86E-02C7-1E65-C555FA14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3323A5-1A85-92DE-34FC-B4D874F39701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5"/>
          <a:stretch>
            <a:fillRect/>
          </a:stretch>
        </p:blipFill>
        <p:spPr>
          <a:xfrm>
            <a:off x="3701450" y="1816008"/>
            <a:ext cx="7713322" cy="472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7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0245" y="544285"/>
            <a:ext cx="5528217" cy="2685383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40" y="3423773"/>
            <a:ext cx="5528217" cy="2029969"/>
          </a:xfrm>
        </p:spPr>
        <p:txBody>
          <a:bodyPr bIns="0">
            <a:normAutofit/>
          </a:bodyPr>
          <a:lstStyle/>
          <a:p>
            <a:r>
              <a:rPr lang="en-US"/>
              <a:t>Mark Priebe​</a:t>
            </a:r>
          </a:p>
          <a:p>
            <a:r>
              <a:rPr lang="en-US"/>
              <a:t>OIGnon-federalaudit@ed.gov​</a:t>
            </a:r>
          </a:p>
          <a:p>
            <a:r>
              <a:rPr lang="en-US"/>
              <a:t>https://oig.ed.gov/non-federal-audits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D6DD2-F297-B503-C9AA-CF076C4F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77" y="463592"/>
            <a:ext cx="10665845" cy="720252"/>
          </a:xfrm>
        </p:spPr>
        <p:txBody>
          <a:bodyPr/>
          <a:lstStyle/>
          <a:p>
            <a:r>
              <a:rPr lang="en-US" dirty="0"/>
              <a:t>Abbreviations and Acronyms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F8DA6-F3E8-9AE8-9BE5-B10C28D9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F4B6061-6011-34DB-99B1-6B55E5318586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915835712"/>
              </p:ext>
            </p:extLst>
          </p:nvPr>
        </p:nvGraphicFramePr>
        <p:xfrm>
          <a:off x="763077" y="2152072"/>
          <a:ext cx="10794580" cy="352208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41082">
                  <a:extLst>
                    <a:ext uri="{9D8B030D-6E8A-4147-A177-3AD203B41FA5}">
                      <a16:colId xmlns:a16="http://schemas.microsoft.com/office/drawing/2014/main" val="2371274641"/>
                    </a:ext>
                  </a:extLst>
                </a:gridCol>
                <a:gridCol w="3489158">
                  <a:extLst>
                    <a:ext uri="{9D8B030D-6E8A-4147-A177-3AD203B41FA5}">
                      <a16:colId xmlns:a16="http://schemas.microsoft.com/office/drawing/2014/main" val="215347759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31732"/>
                    </a:ext>
                  </a:extLst>
                </a:gridCol>
                <a:gridCol w="1175351">
                  <a:extLst>
                    <a:ext uri="{9D8B030D-6E8A-4147-A177-3AD203B41FA5}">
                      <a16:colId xmlns:a16="http://schemas.microsoft.com/office/drawing/2014/main" val="1091633518"/>
                    </a:ext>
                  </a:extLst>
                </a:gridCol>
                <a:gridCol w="4680709">
                  <a:extLst>
                    <a:ext uri="{9D8B030D-6E8A-4147-A177-3AD203B41FA5}">
                      <a16:colId xmlns:a16="http://schemas.microsoft.com/office/drawing/2014/main" val="4266327184"/>
                    </a:ext>
                  </a:extLst>
                </a:gridCol>
              </a:tblGrid>
              <a:tr h="495882">
                <a:tc>
                  <a:txBody>
                    <a:bodyPr/>
                    <a:lstStyle/>
                    <a:p>
                      <a:pPr marL="0" marR="0" lvl="0" indent="0" algn="l" defTabSz="9141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b="1" i="0" dirty="0">
                          <a:solidFill>
                            <a:schemeClr val="tx1"/>
                          </a:solidFill>
                        </a:rPr>
                        <a:t>Acronym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b="1" i="0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5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b="1" i="0">
                          <a:solidFill>
                            <a:schemeClr val="tx1"/>
                          </a:solidFill>
                        </a:rPr>
                        <a:t>Acronym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b="1" i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688489"/>
                  </a:ext>
                </a:extLst>
              </a:tr>
              <a:tr h="459431">
                <a:tc>
                  <a:txBody>
                    <a:bodyPr/>
                    <a:lstStyle/>
                    <a:p>
                      <a:pPr marL="0" marR="0" lvl="0" indent="0" algn="l" defTabSz="9141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b="0" dirty="0">
                          <a:solidFill>
                            <a:schemeClr val="tx1"/>
                          </a:solidFill>
                        </a:rPr>
                        <a:t>AICPA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American Institute of Certified Public Accountants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5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b="0" dirty="0">
                          <a:solidFill>
                            <a:schemeClr val="tx1"/>
                          </a:solidFill>
                        </a:rPr>
                        <a:t>GAAP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b="0" dirty="0">
                          <a:solidFill>
                            <a:schemeClr val="tx1"/>
                          </a:solidFill>
                        </a:rPr>
                        <a:t>Generally Accepted Accounting Principles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807109"/>
                  </a:ext>
                </a:extLst>
              </a:tr>
              <a:tr h="495882">
                <a:tc>
                  <a:txBody>
                    <a:bodyPr/>
                    <a:lstStyle/>
                    <a:p>
                      <a:pPr marL="0" marR="0" lvl="0" indent="0" algn="l" defTabSz="9141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b="0">
                          <a:solidFill>
                            <a:schemeClr val="tx1"/>
                          </a:solidFill>
                        </a:rPr>
                        <a:t>ATB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Ability to Benefit</a:t>
                      </a:r>
                      <a:endParaRPr lang="en-US" sz="14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5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b="0" dirty="0">
                          <a:solidFill>
                            <a:schemeClr val="tx1"/>
                          </a:solidFill>
                        </a:rPr>
                        <a:t>GAO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Government Accountability Office</a:t>
                      </a:r>
                      <a:endParaRPr lang="en-US" sz="14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808999"/>
                  </a:ext>
                </a:extLst>
              </a:tr>
              <a:tr h="495882">
                <a:tc>
                  <a:txBody>
                    <a:bodyPr/>
                    <a:lstStyle/>
                    <a:p>
                      <a:r>
                        <a:rPr lang="en-US" sz="1450">
                          <a:solidFill>
                            <a:schemeClr val="tx1"/>
                          </a:solidFill>
                        </a:rPr>
                        <a:t>COD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Common Origination and Disbursement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5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b="0">
                          <a:solidFill>
                            <a:schemeClr val="tx1"/>
                          </a:solidFill>
                        </a:rPr>
                        <a:t>IASG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b="0" dirty="0">
                          <a:solidFill>
                            <a:schemeClr val="tx1"/>
                          </a:solidFill>
                        </a:rPr>
                        <a:t>Iraq and Afghanistan Service Grant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771209"/>
                  </a:ext>
                </a:extLst>
              </a:tr>
              <a:tr h="488481"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U.S. Department of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5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OIG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Office of Inspector General</a:t>
                      </a:r>
                      <a:endParaRPr lang="en-US" sz="14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60444"/>
                  </a:ext>
                </a:extLst>
              </a:tr>
              <a:tr h="515608">
                <a:tc>
                  <a:txBody>
                    <a:bodyPr/>
                    <a:lstStyle/>
                    <a:p>
                      <a:pPr marL="0" marR="0" lvl="0" indent="0" algn="l" defTabSz="9141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FSA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>
                          <a:solidFill>
                            <a:schemeClr val="tx1"/>
                          </a:solidFill>
                        </a:rPr>
                        <a:t>Federal Student 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5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PP&amp;E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Property, Plant, and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736765"/>
                  </a:ext>
                </a:extLst>
              </a:tr>
              <a:tr h="459431">
                <a:tc>
                  <a:txBody>
                    <a:bodyPr/>
                    <a:lstStyle/>
                    <a:p>
                      <a:r>
                        <a:rPr lang="en-US" sz="1450">
                          <a:solidFill>
                            <a:schemeClr val="tx1"/>
                          </a:solidFill>
                        </a:rPr>
                        <a:t>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Fiscal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5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SFQC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</a:rPr>
                        <a:t>Schedule of Findings and Questioned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976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9068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DC9C-2ED2-F327-DF54-06092ACB0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8500" y="142842"/>
            <a:ext cx="6594768" cy="2183670"/>
          </a:xfrm>
        </p:spPr>
        <p:txBody>
          <a:bodyPr>
            <a:normAutofit fontScale="90000"/>
          </a:bodyPr>
          <a:lstStyle/>
          <a:p>
            <a:r>
              <a:rPr lang="en-US"/>
              <a:t>What’s a                 Non-Federal Audit? 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DC334-7656-1B8D-69E6-61EC2D1B5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9337" y="1985554"/>
            <a:ext cx="6975220" cy="4526757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dirty="0"/>
              <a:t>An audit involving federal funds at a non-federal entity that is performed by either a public accounting firm or a state auditor and not by a Federal auditor (like and OIG or GAO)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can be audits of specific programs (Title IV programs) or entity-wide audits (Single Audit)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Placeholder 5" descr="Desk with productivity items">
            <a:extLst>
              <a:ext uri="{FF2B5EF4-FFF2-40B4-BE49-F238E27FC236}">
                <a16:creationId xmlns:a16="http://schemas.microsoft.com/office/drawing/2014/main" id="{CBC0F982-14E1-3B2A-476B-796AF9F31F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719" r="27719"/>
          <a:stretch/>
        </p:blipFill>
        <p:spPr/>
      </p:pic>
    </p:spTree>
    <p:extLst>
      <p:ext uri="{BB962C8B-B14F-4D97-AF65-F5344CB8AC3E}">
        <p14:creationId xmlns:p14="http://schemas.microsoft.com/office/powerpoint/2010/main" val="205197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896111"/>
            <a:ext cx="7889768" cy="958815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Non-Federal Audits Important?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492136-277B-808E-9D1B-052735920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65324" y="3026328"/>
            <a:ext cx="3362510" cy="1913337"/>
          </a:xfrm>
        </p:spPr>
        <p:txBody>
          <a:bodyPr>
            <a:normAutofit/>
          </a:bodyPr>
          <a:lstStyle/>
          <a:p>
            <a:r>
              <a:rPr lang="en-US" b="1"/>
              <a:t>The OIG NonFed Team’s role </a:t>
            </a:r>
          </a:p>
          <a:p>
            <a:r>
              <a:rPr lang="en-US"/>
              <a:t>is to make sure these audits are reliable tools that show that the entity accounted for and expended ED funds as required.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DE1DB-7127-4BAE-47EA-108B1AC42E6A}"/>
              </a:ext>
            </a:extLst>
          </p:cNvPr>
          <p:cNvSpPr txBox="1"/>
          <p:nvPr/>
        </p:nvSpPr>
        <p:spPr>
          <a:xfrm>
            <a:off x="3052646" y="2413337"/>
            <a:ext cx="3868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ED has an annual  budget of more than 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</a:rPr>
              <a:t>$79 billion dollars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and 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</a:rPr>
              <a:t>hundreds of thousands of program participants. </a:t>
            </a:r>
          </a:p>
          <a:p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ED relies on state and local auditors (non-Federal auditors) to regularly check up on entities receiving </a:t>
            </a:r>
            <a:r>
              <a:rPr lang="en-US" sz="1800" dirty="0">
                <a:solidFill>
                  <a:srgbClr val="1B1B1B"/>
                </a:solidFill>
                <a:effectLst/>
                <a:latin typeface="+mj-lt"/>
                <a:ea typeface="Calibri" panose="020F0502020204030204" pitchFamily="34" charset="0"/>
              </a:rPr>
              <a:t>Federal funds to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monitor how that money is spent.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865782"/>
          </a:xfrm>
        </p:spPr>
        <p:txBody>
          <a:bodyPr>
            <a:normAutofit/>
          </a:bodyPr>
          <a:lstStyle/>
          <a:p>
            <a:r>
              <a:rPr lang="en-US"/>
              <a:t>Non-Federal Audit Team</a:t>
            </a:r>
            <a:endParaRPr lang="en-US" sz="1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5" y="1895708"/>
            <a:ext cx="10027920" cy="422206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Provides guidance and support to auditors performing             non-federal audits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Develops and updates audit guidance for proprietary schools, foreign schools, and third-party servicers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Assists in updating audit guidance for nonprofit and public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Participates in government-wide processes relating to audit quality and non-federal audits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Assesses the quality of non-federal audits via Quality Control Reviews and Desk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6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80B82-9F64-2F5E-2174-6FF82F2E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589150" cy="1512551"/>
          </a:xfrm>
        </p:spPr>
        <p:txBody>
          <a:bodyPr>
            <a:normAutofit fontScale="90000"/>
          </a:bodyPr>
          <a:lstStyle/>
          <a:p>
            <a:r>
              <a:rPr lang="en-US" sz="3300">
                <a:solidFill>
                  <a:srgbClr val="AA2070"/>
                </a:solidFill>
              </a:rPr>
              <a:t>December 2023</a:t>
            </a:r>
            <a:br>
              <a:rPr lang="en-US" sz="3300"/>
            </a:br>
            <a:r>
              <a:rPr lang="en-US" sz="3300"/>
              <a:t>FSA Enforcement Bulletin</a:t>
            </a:r>
            <a:br>
              <a:rPr lang="en-US" sz="3300"/>
            </a:br>
            <a:r>
              <a:rPr lang="en-US" sz="3300"/>
              <a:t>on Compliance Management Systems (</a:t>
            </a:r>
            <a:r>
              <a:rPr lang="en-US" sz="3300">
                <a:solidFill>
                  <a:schemeClr val="accent3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General-23-113</a:t>
            </a:r>
            <a:r>
              <a:rPr lang="en-US" sz="3300"/>
              <a:t>)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B1F0D5-2213-4750-4E3F-2BAA8C7E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11791-6E6D-D4BB-AC23-498410C7837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1" y="2877015"/>
            <a:ext cx="6597372" cy="3657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Institutional compliance is the first line of defense in protecting students and the integrity of federal student aid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Reminds schools of their obligation to establish and maintain appropriate compliance management systems and policies to:</a:t>
            </a:r>
          </a:p>
          <a:p>
            <a:pPr marL="742950" lvl="1" indent="-285750"/>
            <a:r>
              <a:rPr lang="en-US"/>
              <a:t>Reduce the risk of violations and </a:t>
            </a:r>
          </a:p>
          <a:p>
            <a:pPr marL="742950" lvl="1" indent="-285750"/>
            <a:r>
              <a:rPr lang="en-US"/>
              <a:t>Facilitate early detection of likely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Independent audits and other monitoring is a hallmark of an effective compliance management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7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2029967"/>
          </a:xfrm>
        </p:spPr>
        <p:txBody>
          <a:bodyPr/>
          <a:lstStyle/>
          <a:p>
            <a:r>
              <a:rPr lang="en-US"/>
              <a:t>FSA Posting of Enforcement Actions</a:t>
            </a:r>
            <a:br>
              <a:rPr lang="en-US"/>
            </a:br>
            <a:r>
              <a:rPr lang="en-US"/>
              <a:t>(</a:t>
            </a:r>
            <a:r>
              <a:rPr lang="en-US">
                <a:solidFill>
                  <a:schemeClr val="accent3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GENERAL-24-102</a:t>
            </a:r>
            <a:r>
              <a:rPr lang="en-US"/>
              <a:t>)</a:t>
            </a:r>
          </a:p>
        </p:txBody>
      </p:sp>
      <p:pic>
        <p:nvPicPr>
          <p:cNvPr id="14" name="Picture Placeholder 13" descr="Hand with a gavel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36050" r="36050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/>
          <a:p>
            <a:r>
              <a:rPr lang="en-US"/>
              <a:t>Information about administrative actions is being posted to improve transparency, institutional accountability, and general deterrence</a:t>
            </a:r>
          </a:p>
          <a:p>
            <a:r>
              <a:rPr lang="en-US"/>
              <a:t>Adverse administrative actions initiated on or after October 1, 2021</a:t>
            </a:r>
          </a:p>
          <a:p>
            <a:r>
              <a:rPr lang="en-US"/>
              <a:t>Supplements data already posted on:</a:t>
            </a:r>
          </a:p>
          <a:p>
            <a:pPr lvl="1"/>
            <a:r>
              <a:rPr lang="en-US"/>
              <a:t>Fine amounts imposed since FY2010</a:t>
            </a:r>
          </a:p>
          <a:p>
            <a:pPr lvl="1"/>
            <a:r>
              <a:rPr lang="en-US"/>
              <a:t>Current status of individuals subject to government-wide suspension and debarment actions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36" y="896112"/>
            <a:ext cx="9389288" cy="1362456"/>
          </a:xfrm>
        </p:spPr>
        <p:txBody>
          <a:bodyPr/>
          <a:lstStyle/>
          <a:p>
            <a:r>
              <a:rPr lang="en-US"/>
              <a:t>Violations and Resulting Enforcement Actions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525" y="2590800"/>
            <a:ext cx="4514850" cy="35052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100" b="1" dirty="0"/>
              <a:t>Violations that lead to enforcement actions:</a:t>
            </a:r>
          </a:p>
          <a:p>
            <a:pPr lvl="1"/>
            <a:r>
              <a:rPr lang="en-US" sz="2100" dirty="0"/>
              <a:t>Clery Act - Campus Security</a:t>
            </a:r>
          </a:p>
          <a:p>
            <a:pPr lvl="1"/>
            <a:r>
              <a:rPr lang="en-US" sz="2100" dirty="0"/>
              <a:t>Drug-Free Schools and Communities Act </a:t>
            </a:r>
          </a:p>
          <a:p>
            <a:pPr lvl="1"/>
            <a:r>
              <a:rPr lang="en-US" sz="2100" dirty="0"/>
              <a:t>IPEDS Reporting</a:t>
            </a:r>
          </a:p>
          <a:p>
            <a:pPr lvl="1"/>
            <a:r>
              <a:rPr lang="en-US" sz="2100" dirty="0"/>
              <a:t>Institutional or programmatic accreditation</a:t>
            </a:r>
          </a:p>
          <a:p>
            <a:pPr lvl="1"/>
            <a:r>
              <a:rPr lang="en-US" sz="2100" dirty="0"/>
              <a:t>Administrative capability and fiscal/fiduciary responsibility standards</a:t>
            </a:r>
          </a:p>
          <a:p>
            <a:pPr lvl="1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6738" y="2590800"/>
            <a:ext cx="4514850" cy="35052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100" b="1" dirty="0"/>
              <a:t>Enforcement actions taken against schools:</a:t>
            </a:r>
          </a:p>
          <a:p>
            <a:pPr lvl="1"/>
            <a:r>
              <a:rPr lang="en-US" sz="2100" dirty="0"/>
              <a:t>Fine</a:t>
            </a:r>
          </a:p>
          <a:p>
            <a:pPr lvl="1"/>
            <a:r>
              <a:rPr lang="en-US" sz="2100" dirty="0"/>
              <a:t>Limitation (on # or % of Title IV students, surety requirements, or provisional certification)</a:t>
            </a:r>
          </a:p>
          <a:p>
            <a:pPr lvl="1"/>
            <a:r>
              <a:rPr lang="en-US" sz="2100" dirty="0"/>
              <a:t>Denial of Recertification or Reinstatement</a:t>
            </a:r>
          </a:p>
          <a:p>
            <a:pPr lvl="1"/>
            <a:r>
              <a:rPr lang="en-US" sz="2100" dirty="0"/>
              <a:t>Revocation or Termination</a:t>
            </a:r>
          </a:p>
          <a:p>
            <a:pPr lvl="1"/>
            <a:r>
              <a:rPr lang="en-US" sz="2100" dirty="0"/>
              <a:t>Suspension or Debarment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7A8265E1DED41B7FB3E6B91AF825A" ma:contentTypeVersion="15" ma:contentTypeDescription="Create a new document." ma:contentTypeScope="" ma:versionID="c7dd734e23e027db26f82418eed27081">
  <xsd:schema xmlns:xsd="http://www.w3.org/2001/XMLSchema" xmlns:xs="http://www.w3.org/2001/XMLSchema" xmlns:p="http://schemas.microsoft.com/office/2006/metadata/properties" xmlns:ns2="692a1931-49d3-4121-a553-fc0a77b6ab12" xmlns:ns3="bba6526f-1c6a-4c2e-aa81-1367bf8c76da" xmlns:ns4="2a2db8c4-56ab-4882-a5d0-0fe8165c6658" targetNamespace="http://schemas.microsoft.com/office/2006/metadata/properties" ma:root="true" ma:fieldsID="860f8392f2843ec7c484fb55956d9e85" ns2:_="" ns3:_="" ns4:_="">
    <xsd:import namespace="692a1931-49d3-4121-a553-fc0a77b6ab12"/>
    <xsd:import namespace="bba6526f-1c6a-4c2e-aa81-1367bf8c76da"/>
    <xsd:import namespace="2a2db8c4-56ab-4882-a5d0-0fe8165c66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a1931-49d3-4121-a553-fc0a77b6ab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57479ed-16e3-4c54-a34b-e226e0af44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6526f-1c6a-4c2e-aa81-1367bf8c76d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db8c4-56ab-4882-a5d0-0fe8165c665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04db391-b9c0-4b88-a7da-115d6008b5f5}" ma:internalName="TaxCatchAll" ma:showField="CatchAllData" ma:web="bba6526f-1c6a-4c2e-aa81-1367bf8c76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2db8c4-56ab-4882-a5d0-0fe8165c6658" xsi:nil="true"/>
    <lcf76f155ced4ddcb4097134ff3c332f xmlns="692a1931-49d3-4121-a553-fc0a77b6ab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B31181-B90F-455D-9FEE-54AF8F5F6521}">
  <ds:schemaRefs>
    <ds:schemaRef ds:uri="2a2db8c4-56ab-4882-a5d0-0fe8165c6658"/>
    <ds:schemaRef ds:uri="692a1931-49d3-4121-a553-fc0a77b6ab12"/>
    <ds:schemaRef ds:uri="bba6526f-1c6a-4c2e-aa81-1367bf8c76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F65614A-92F9-4391-AC3D-F3F5B0704F99}">
  <ds:schemaRefs>
    <ds:schemaRef ds:uri="http://www.w3.org/XML/1998/namespace"/>
    <ds:schemaRef ds:uri="bba6526f-1c6a-4c2e-aa81-1367bf8c76da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2006/documentManagement/types"/>
    <ds:schemaRef ds:uri="2a2db8c4-56ab-4882-a5d0-0fe8165c6658"/>
    <ds:schemaRef ds:uri="692a1931-49d3-4121-a553-fc0a77b6ab12"/>
    <ds:schemaRef ds:uri="http://purl.org/dc/elements/1.1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{8793160D-762D-440D-8501-386653B34A34}tf33968143_win32</Template>
  <TotalTime>167</TotalTime>
  <Words>1809</Words>
  <Application>Microsoft Office PowerPoint</Application>
  <PresentationFormat>Widescreen</PresentationFormat>
  <Paragraphs>248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Avenir Next LT Pro</vt:lpstr>
      <vt:lpstr>Avenir Next LT Pro (Body)</vt:lpstr>
      <vt:lpstr>Calibri</vt:lpstr>
      <vt:lpstr>Custom</vt:lpstr>
      <vt:lpstr>2024 Update on  Auditing Requirements for Title IV Programs  &amp; More</vt:lpstr>
      <vt:lpstr>Agenda</vt:lpstr>
      <vt:lpstr>Abbreviations and Acronyms</vt:lpstr>
      <vt:lpstr>What’s a                 Non-Federal Audit?  </vt:lpstr>
      <vt:lpstr>Why are Non-Federal Audits Important?</vt:lpstr>
      <vt:lpstr>Non-Federal Audit Team</vt:lpstr>
      <vt:lpstr>December 2023 FSA Enforcement Bulletin on Compliance Management Systems (General-23-113) </vt:lpstr>
      <vt:lpstr>FSA Posting of Enforcement Actions (GENERAL-24-102)</vt:lpstr>
      <vt:lpstr>Violations and Resulting Enforcement Actions</vt:lpstr>
      <vt:lpstr>Title IV Audit Updates</vt:lpstr>
      <vt:lpstr>Division of Responsibilities       for Proprietary School Audits</vt:lpstr>
      <vt:lpstr>**Refresher** 2023 Title IV Audit Guide</vt:lpstr>
      <vt:lpstr>90/10 Rule Change</vt:lpstr>
      <vt:lpstr>eZ-Audit 90/10 Template Timeline  90/10 Rule Change required extensive developmental updates to eZ-Audit, including to the 90/10 template </vt:lpstr>
      <vt:lpstr>Financial Responsibility Final Rule – Oct. 2023</vt:lpstr>
      <vt:lpstr>Subsequent Related Party Transaction Communications</vt:lpstr>
      <vt:lpstr>Report Package reminders</vt:lpstr>
      <vt:lpstr>90/10 Reporting Tips</vt:lpstr>
      <vt:lpstr>Other Financial Statement Audit Reporting Tips</vt:lpstr>
      <vt:lpstr>Use the Examples and Illustrations Provided!!</vt:lpstr>
      <vt:lpstr>Tips for Auditors Reporting Material Noncompliance</vt:lpstr>
      <vt:lpstr>Planned Audit Guide Updates</vt:lpstr>
      <vt:lpstr>Reminder to Auditors on Audit Guide Safe Harbor</vt:lpstr>
      <vt:lpstr>Updates for   Fafsa simplification Act </vt:lpstr>
      <vt:lpstr>Updates for Final Rule on Financial Responsibility, Administrative Capability, Certification Procedures, and ATB</vt:lpstr>
      <vt:lpstr>Visit Our Site at OIG.ED.GOV</vt:lpstr>
      <vt:lpstr>THANK YOU</vt:lpstr>
    </vt:vector>
  </TitlesOfParts>
  <Company>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Update on  Auditing Requirements for Title IV Programs  &amp; More</dc:title>
  <dc:creator>Amy Bales</dc:creator>
  <cp:lastModifiedBy>Tom Netting</cp:lastModifiedBy>
  <cp:revision>4</cp:revision>
  <dcterms:created xsi:type="dcterms:W3CDTF">2024-09-25T12:21:13Z</dcterms:created>
  <dcterms:modified xsi:type="dcterms:W3CDTF">2024-11-18T08:43:59Z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0x0101006997A8265E1DED41B7FB3E6B91AF825A</vt:lpwstr>
  </property>
  <property fmtid="{D5CDD505-2E9C-101B-9397-08002B2CF9AE}" pid="3" name="MediaServiceImageTags">
    <vt:lpwstr/>
  </property>
</Properties>
</file>